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8" r:id="rId3"/>
    <p:sldId id="258" r:id="rId4"/>
    <p:sldId id="257" r:id="rId5"/>
    <p:sldId id="278" r:id="rId6"/>
    <p:sldId id="259" r:id="rId7"/>
    <p:sldId id="266" r:id="rId8"/>
    <p:sldId id="261" r:id="rId9"/>
    <p:sldId id="263" r:id="rId10"/>
    <p:sldId id="264" r:id="rId11"/>
    <p:sldId id="270" r:id="rId12"/>
    <p:sldId id="265" r:id="rId13"/>
    <p:sldId id="267" r:id="rId14"/>
    <p:sldId id="268" r:id="rId15"/>
    <p:sldId id="279" r:id="rId16"/>
    <p:sldId id="280" r:id="rId17"/>
    <p:sldId id="281" r:id="rId18"/>
    <p:sldId id="282" r:id="rId19"/>
    <p:sldId id="283" r:id="rId20"/>
    <p:sldId id="284" r:id="rId21"/>
    <p:sldId id="285" r:id="rId22"/>
    <p:sldId id="286" r:id="rId23"/>
    <p:sldId id="271" r:id="rId24"/>
    <p:sldId id="272" r:id="rId25"/>
    <p:sldId id="273" r:id="rId26"/>
    <p:sldId id="274" r:id="rId27"/>
    <p:sldId id="275" r:id="rId28"/>
    <p:sldId id="276" r:id="rId29"/>
    <p:sldId id="287"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660"/>
  </p:normalViewPr>
  <p:slideViewPr>
    <p:cSldViewPr>
      <p:cViewPr varScale="1">
        <p:scale>
          <a:sx n="69" d="100"/>
          <a:sy n="69"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314F-67BF-4CC6-ADFA-CD5A375B9043}"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1C681-DC25-491A-8B56-68348FC2E373}" type="slidenum">
              <a:rPr lang="en-US" smtClean="0"/>
              <a:t>‹#›</a:t>
            </a:fld>
            <a:endParaRPr lang="en-US"/>
          </a:p>
        </p:txBody>
      </p:sp>
    </p:spTree>
    <p:extLst>
      <p:ext uri="{BB962C8B-B14F-4D97-AF65-F5344CB8AC3E}">
        <p14:creationId xmlns:p14="http://schemas.microsoft.com/office/powerpoint/2010/main" val="391931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capital can provide support for</a:t>
            </a:r>
            <a:r>
              <a:rPr lang="en-US" baseline="0" dirty="0" smtClean="0"/>
              <a:t> cultivating other forms of capital</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3</a:t>
            </a:fld>
            <a:endParaRPr lang="en-US"/>
          </a:p>
        </p:txBody>
      </p:sp>
    </p:spTree>
    <p:extLst>
      <p:ext uri="{BB962C8B-B14F-4D97-AF65-F5344CB8AC3E}">
        <p14:creationId xmlns:p14="http://schemas.microsoft.com/office/powerpoint/2010/main" val="252191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 types often span all three.</a:t>
            </a:r>
            <a:r>
              <a:rPr lang="en-US" baseline="0" dirty="0" smtClean="0"/>
              <a:t>  Bottom line is open communication between farmer and farmland investor will expose exactly who has what </a:t>
            </a:r>
            <a:r>
              <a:rPr lang="en-US" baseline="0" dirty="0" err="1" smtClean="0"/>
              <a:t>expecations</a:t>
            </a:r>
            <a:r>
              <a:rPr lang="en-US" baseline="0" dirty="0" smtClean="0"/>
              <a:t> and goals, in order to determine if the arrangement is a realistic way to meet these goals.</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27</a:t>
            </a:fld>
            <a:endParaRPr lang="en-US"/>
          </a:p>
        </p:txBody>
      </p:sp>
    </p:spTree>
    <p:extLst>
      <p:ext uri="{BB962C8B-B14F-4D97-AF65-F5344CB8AC3E}">
        <p14:creationId xmlns:p14="http://schemas.microsoft.com/office/powerpoint/2010/main" val="418801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in terms of cutting down on paperwork, and</a:t>
            </a:r>
            <a:r>
              <a:rPr lang="en-US" baseline="0" dirty="0" smtClean="0"/>
              <a:t> </a:t>
            </a:r>
            <a:r>
              <a:rPr lang="en-US" baseline="0" smtClean="0"/>
              <a:t>fine print</a:t>
            </a:r>
          </a:p>
          <a:p>
            <a:endParaRPr lang="en-US"/>
          </a:p>
        </p:txBody>
      </p:sp>
      <p:sp>
        <p:nvSpPr>
          <p:cNvPr id="4" name="Slide Number Placeholder 3"/>
          <p:cNvSpPr>
            <a:spLocks noGrp="1"/>
          </p:cNvSpPr>
          <p:nvPr>
            <p:ph type="sldNum" sz="quarter" idx="10"/>
          </p:nvPr>
        </p:nvSpPr>
        <p:spPr/>
        <p:txBody>
          <a:bodyPr/>
          <a:lstStyle/>
          <a:p>
            <a:fld id="{AE81C681-DC25-491A-8B56-68348FC2E373}" type="slidenum">
              <a:rPr lang="en-US" smtClean="0"/>
              <a:t>30</a:t>
            </a:fld>
            <a:endParaRPr lang="en-US"/>
          </a:p>
        </p:txBody>
      </p:sp>
    </p:spTree>
    <p:extLst>
      <p:ext uri="{BB962C8B-B14F-4D97-AF65-F5344CB8AC3E}">
        <p14:creationId xmlns:p14="http://schemas.microsoft.com/office/powerpoint/2010/main" val="86903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community can be defined in</a:t>
            </a:r>
            <a:r>
              <a:rPr lang="en-US" baseline="0" dirty="0" smtClean="0"/>
              <a:t> terms of </a:t>
            </a:r>
            <a:r>
              <a:rPr lang="en-US" baseline="0" dirty="0" err="1" smtClean="0"/>
              <a:t>geographics</a:t>
            </a:r>
            <a:r>
              <a:rPr lang="en-US" baseline="0" dirty="0" smtClean="0"/>
              <a:t>, or it can be a group of like minded individuals.  A village is a community, as is a church group as is an internet chat forum.  Community financing is usually provided by individuals.</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4</a:t>
            </a:fld>
            <a:endParaRPr lang="en-US"/>
          </a:p>
        </p:txBody>
      </p:sp>
    </p:spTree>
    <p:extLst>
      <p:ext uri="{BB962C8B-B14F-4D97-AF65-F5344CB8AC3E}">
        <p14:creationId xmlns:p14="http://schemas.microsoft.com/office/powerpoint/2010/main" val="31078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a wide spectrum of degrees of support, depending on the farm, time of year, etc.  But generally, w</a:t>
            </a:r>
            <a:r>
              <a:rPr lang="en-US" dirty="0" smtClean="0"/>
              <a:t>here there exists a community supported farm, there also exists a farm supported community.</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6</a:t>
            </a:fld>
            <a:endParaRPr lang="en-US"/>
          </a:p>
        </p:txBody>
      </p:sp>
    </p:spTree>
    <p:extLst>
      <p:ext uri="{BB962C8B-B14F-4D97-AF65-F5344CB8AC3E}">
        <p14:creationId xmlns:p14="http://schemas.microsoft.com/office/powerpoint/2010/main" val="104201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new edition needed with</a:t>
            </a:r>
            <a:r>
              <a:rPr lang="en-US" baseline="0" dirty="0" smtClean="0"/>
              <a:t> chapters on </a:t>
            </a:r>
            <a:r>
              <a:rPr lang="en-US" baseline="0" dirty="0" err="1" smtClean="0"/>
              <a:t>crowdfunding</a:t>
            </a:r>
            <a:r>
              <a:rPr lang="en-US" baseline="0" dirty="0" smtClean="0"/>
              <a:t> and fed and state programs such as the new markets tax credits and community development block grants</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8</a:t>
            </a:fld>
            <a:endParaRPr lang="en-US"/>
          </a:p>
        </p:txBody>
      </p:sp>
    </p:spTree>
    <p:extLst>
      <p:ext uri="{BB962C8B-B14F-4D97-AF65-F5344CB8AC3E}">
        <p14:creationId xmlns:p14="http://schemas.microsoft.com/office/powerpoint/2010/main" val="116216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common strategies for land acquisition, along with land contracts, share leases, and partnering with land trusts and/or farmland investors</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10</a:t>
            </a:fld>
            <a:endParaRPr lang="en-US"/>
          </a:p>
        </p:txBody>
      </p:sp>
    </p:spTree>
    <p:extLst>
      <p:ext uri="{BB962C8B-B14F-4D97-AF65-F5344CB8AC3E}">
        <p14:creationId xmlns:p14="http://schemas.microsoft.com/office/powerpoint/2010/main" val="60047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landowner</a:t>
            </a:r>
            <a:r>
              <a:rPr lang="en-US" baseline="0" dirty="0" smtClean="0"/>
              <a:t> acts as the bank to finance all or part of the sale of land to the farmer-buyer.  Two main elements to document the arrangement:  promissory note and mortgage deed.   </a:t>
            </a:r>
          </a:p>
          <a:p>
            <a:r>
              <a:rPr lang="en-US" baseline="0" dirty="0" smtClean="0"/>
              <a:t>Flexibility example 1 (good for farmer-buyer):    3 year deferred principal payment, interest only payment</a:t>
            </a:r>
          </a:p>
          <a:p>
            <a:r>
              <a:rPr lang="en-US" baseline="0" dirty="0" smtClean="0"/>
              <a:t>Flexibility example 2: (good for owner-seller):   30 </a:t>
            </a:r>
            <a:r>
              <a:rPr lang="en-US" baseline="0" dirty="0" err="1" smtClean="0"/>
              <a:t>yr</a:t>
            </a:r>
            <a:r>
              <a:rPr lang="en-US" baseline="0" dirty="0" smtClean="0"/>
              <a:t> amortization with balloon payment at 5yr mark</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12</a:t>
            </a:fld>
            <a:endParaRPr lang="en-US"/>
          </a:p>
        </p:txBody>
      </p:sp>
    </p:spTree>
    <p:extLst>
      <p:ext uri="{BB962C8B-B14F-4D97-AF65-F5344CB8AC3E}">
        <p14:creationId xmlns:p14="http://schemas.microsoft.com/office/powerpoint/2010/main" val="379128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a:t>
            </a:r>
            <a:r>
              <a:rPr lang="en-US" baseline="0" dirty="0" smtClean="0"/>
              <a:t> used within farm families, because senior gen has more control</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14</a:t>
            </a:fld>
            <a:endParaRPr lang="en-US"/>
          </a:p>
        </p:txBody>
      </p:sp>
    </p:spTree>
    <p:extLst>
      <p:ext uri="{BB962C8B-B14F-4D97-AF65-F5344CB8AC3E}">
        <p14:creationId xmlns:p14="http://schemas.microsoft.com/office/powerpoint/2010/main" val="84393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Applicable Federal Rate</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16</a:t>
            </a:fld>
            <a:endParaRPr lang="en-US"/>
          </a:p>
        </p:txBody>
      </p:sp>
    </p:spTree>
    <p:extLst>
      <p:ext uri="{BB962C8B-B14F-4D97-AF65-F5344CB8AC3E}">
        <p14:creationId xmlns:p14="http://schemas.microsoft.com/office/powerpoint/2010/main" val="195749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share lease is</a:t>
            </a:r>
            <a:r>
              <a:rPr lang="en-US" baseline="0" dirty="0" smtClean="0"/>
              <a:t> a farm rental arrangement where the landowner and farm-tenant share costs of production and revenue and/or goods.</a:t>
            </a:r>
            <a:endParaRPr lang="en-US" dirty="0"/>
          </a:p>
        </p:txBody>
      </p:sp>
      <p:sp>
        <p:nvSpPr>
          <p:cNvPr id="4" name="Slide Number Placeholder 3"/>
          <p:cNvSpPr>
            <a:spLocks noGrp="1"/>
          </p:cNvSpPr>
          <p:nvPr>
            <p:ph type="sldNum" sz="quarter" idx="10"/>
          </p:nvPr>
        </p:nvSpPr>
        <p:spPr/>
        <p:txBody>
          <a:bodyPr/>
          <a:lstStyle/>
          <a:p>
            <a:fld id="{AE81C681-DC25-491A-8B56-68348FC2E373}" type="slidenum">
              <a:rPr lang="en-US" smtClean="0"/>
              <a:t>23</a:t>
            </a:fld>
            <a:endParaRPr lang="en-US"/>
          </a:p>
        </p:txBody>
      </p:sp>
    </p:spTree>
    <p:extLst>
      <p:ext uri="{BB962C8B-B14F-4D97-AF65-F5344CB8AC3E}">
        <p14:creationId xmlns:p14="http://schemas.microsoft.com/office/powerpoint/2010/main" val="176415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9FA10-2201-4797-ABA9-2F7500F45FA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330310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9FA10-2201-4797-ABA9-2F7500F45FA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64170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9FA10-2201-4797-ABA9-2F7500F45FA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33146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9FA10-2201-4797-ABA9-2F7500F45FA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184257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19FA10-2201-4797-ABA9-2F7500F45FA6}"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177330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9FA10-2201-4797-ABA9-2F7500F45FA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365488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9FA10-2201-4797-ABA9-2F7500F45FA6}"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334824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9FA10-2201-4797-ABA9-2F7500F45FA6}"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35520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9FA10-2201-4797-ABA9-2F7500F45FA6}"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100740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9FA10-2201-4797-ABA9-2F7500F45FA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5393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9FA10-2201-4797-ABA9-2F7500F45FA6}"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4342E0-9101-4BBB-B738-8CE03E927BF6}" type="slidenum">
              <a:rPr lang="en-US" smtClean="0"/>
              <a:t>‹#›</a:t>
            </a:fld>
            <a:endParaRPr lang="en-US"/>
          </a:p>
        </p:txBody>
      </p:sp>
    </p:spTree>
    <p:extLst>
      <p:ext uri="{BB962C8B-B14F-4D97-AF65-F5344CB8AC3E}">
        <p14:creationId xmlns:p14="http://schemas.microsoft.com/office/powerpoint/2010/main" val="155997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9FA10-2201-4797-ABA9-2F7500F45FA6}" type="datetimeFigureOut">
              <a:rPr lang="en-US" smtClean="0"/>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342E0-9101-4BBB-B738-8CE03E927BF6}" type="slidenum">
              <a:rPr lang="en-US" smtClean="0"/>
              <a:t>‹#›</a:t>
            </a:fld>
            <a:endParaRPr lang="en-US"/>
          </a:p>
        </p:txBody>
      </p:sp>
    </p:spTree>
    <p:extLst>
      <p:ext uri="{BB962C8B-B14F-4D97-AF65-F5344CB8AC3E}">
        <p14:creationId xmlns:p14="http://schemas.microsoft.com/office/powerpoint/2010/main" val="38328879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sa.usda.gov/Internet/FSA_File/lc_guarantee_program.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pods.dasnr.okstate.edu/docushare/dsweb/Get/Document-1778/AGEC-215web.pdf.%20Accessed%20online%202/15/20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Creative Financing, Complementary Financing</a:t>
            </a:r>
            <a:endParaRPr lang="en-US" dirty="0"/>
          </a:p>
        </p:txBody>
      </p:sp>
      <p:sp>
        <p:nvSpPr>
          <p:cNvPr id="3" name="Subtitle 2"/>
          <p:cNvSpPr>
            <a:spLocks noGrp="1"/>
          </p:cNvSpPr>
          <p:nvPr>
            <p:ph type="subTitle" idx="1"/>
          </p:nvPr>
        </p:nvSpPr>
        <p:spPr>
          <a:xfrm>
            <a:off x="1418492" y="2286000"/>
            <a:ext cx="6400800" cy="1752600"/>
          </a:xfrm>
        </p:spPr>
        <p:txBody>
          <a:bodyPr/>
          <a:lstStyle/>
          <a:p>
            <a:r>
              <a:rPr lang="en-US" dirty="0" smtClean="0"/>
              <a:t>Ways For Farms to Acquire Capital for  Start-up and Operations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962400"/>
            <a:ext cx="4771292" cy="903895"/>
          </a:xfrm>
          <a:prstGeom prst="rect">
            <a:avLst/>
          </a:prstGeom>
        </p:spPr>
      </p:pic>
      <p:sp>
        <p:nvSpPr>
          <p:cNvPr id="5" name="TextBox 4"/>
          <p:cNvSpPr txBox="1"/>
          <p:nvPr/>
        </p:nvSpPr>
        <p:spPr>
          <a:xfrm>
            <a:off x="1371600" y="5334000"/>
            <a:ext cx="6781800" cy="923330"/>
          </a:xfrm>
          <a:prstGeom prst="rect">
            <a:avLst/>
          </a:prstGeom>
          <a:noFill/>
        </p:spPr>
        <p:txBody>
          <a:bodyPr wrap="square" rtlCol="0">
            <a:spAutoFit/>
          </a:bodyPr>
          <a:lstStyle/>
          <a:p>
            <a:pPr algn="ctr"/>
            <a:r>
              <a:rPr lang="en-US" dirty="0" smtClean="0"/>
              <a:t>Ben Waterman</a:t>
            </a:r>
          </a:p>
          <a:p>
            <a:pPr algn="ctr"/>
            <a:r>
              <a:rPr lang="en-US" dirty="0" smtClean="0"/>
              <a:t>UVM Extension New Farmer Project</a:t>
            </a:r>
          </a:p>
          <a:p>
            <a:pPr algn="ctr"/>
            <a:r>
              <a:rPr lang="en-US" dirty="0" smtClean="0"/>
              <a:t>Ben.waterman@uvm.edu, (802) 656-9142</a:t>
            </a:r>
            <a:endParaRPr lang="en-US" dirty="0"/>
          </a:p>
        </p:txBody>
      </p:sp>
    </p:spTree>
    <p:extLst>
      <p:ext uri="{BB962C8B-B14F-4D97-AF65-F5344CB8AC3E}">
        <p14:creationId xmlns:p14="http://schemas.microsoft.com/office/powerpoint/2010/main" val="358517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Owner-financed Sales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6820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Owner Financed Sales and Land Contracts</a:t>
            </a:r>
            <a:endParaRPr lang="en-US" dirty="0"/>
          </a:p>
        </p:txBody>
      </p:sp>
      <p:sp>
        <p:nvSpPr>
          <p:cNvPr id="3" name="Content Placeholder 2"/>
          <p:cNvSpPr>
            <a:spLocks noGrp="1"/>
          </p:cNvSpPr>
          <p:nvPr>
            <p:ph idx="1"/>
          </p:nvPr>
        </p:nvSpPr>
        <p:spPr/>
        <p:txBody>
          <a:bodyPr>
            <a:normAutofit lnSpcReduction="10000"/>
          </a:bodyPr>
          <a:lstStyle/>
          <a:p>
            <a:r>
              <a:rPr lang="en-US" dirty="0" smtClean="0"/>
              <a:t>Key Considerations</a:t>
            </a:r>
          </a:p>
          <a:p>
            <a:pPr lvl="1"/>
            <a:r>
              <a:rPr lang="en-US" dirty="0" smtClean="0"/>
              <a:t>What cash flow from on and off-farm income will be available to service the debt?</a:t>
            </a:r>
          </a:p>
          <a:p>
            <a:pPr lvl="1"/>
            <a:r>
              <a:rPr lang="en-US" dirty="0" smtClean="0"/>
              <a:t>Amortization schedule, </a:t>
            </a:r>
            <a:r>
              <a:rPr lang="en-US" dirty="0"/>
              <a:t>i</a:t>
            </a:r>
            <a:r>
              <a:rPr lang="en-US" dirty="0" smtClean="0"/>
              <a:t>nterest rate, purchase price and </a:t>
            </a:r>
            <a:r>
              <a:rPr lang="en-US" dirty="0" err="1" smtClean="0"/>
              <a:t>downpayment</a:t>
            </a:r>
            <a:r>
              <a:rPr lang="en-US" dirty="0" smtClean="0"/>
              <a:t>, balloon period -- ALL NEGOTIABLE</a:t>
            </a:r>
          </a:p>
          <a:p>
            <a:pPr lvl="1"/>
            <a:r>
              <a:rPr lang="en-US" dirty="0" smtClean="0"/>
              <a:t>Licensed Lender laws for non-agricultural property</a:t>
            </a:r>
          </a:p>
          <a:p>
            <a:pPr lvl="1"/>
            <a:r>
              <a:rPr lang="en-US" dirty="0" smtClean="0"/>
              <a:t>Promissory note and Mortgage deed are backbone legal docs</a:t>
            </a:r>
          </a:p>
          <a:p>
            <a:pPr lvl="1"/>
            <a:r>
              <a:rPr lang="en-US" dirty="0" smtClean="0"/>
              <a:t>Treated as Installment Sales for tax purposes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6024753"/>
            <a:ext cx="4114800" cy="779526"/>
          </a:xfrm>
          <a:prstGeom prst="rect">
            <a:avLst/>
          </a:prstGeom>
        </p:spPr>
      </p:pic>
    </p:spTree>
    <p:extLst>
      <p:ext uri="{BB962C8B-B14F-4D97-AF65-F5344CB8AC3E}">
        <p14:creationId xmlns:p14="http://schemas.microsoft.com/office/powerpoint/2010/main" val="242978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Owner-financed Sales</a:t>
            </a:r>
            <a:endParaRPr lang="en-US" dirty="0"/>
          </a:p>
        </p:txBody>
      </p:sp>
      <p:sp>
        <p:nvSpPr>
          <p:cNvPr id="3" name="Content Placeholder 2"/>
          <p:cNvSpPr>
            <a:spLocks noGrp="1"/>
          </p:cNvSpPr>
          <p:nvPr>
            <p:ph idx="1"/>
          </p:nvPr>
        </p:nvSpPr>
        <p:spPr>
          <a:xfrm>
            <a:off x="457200" y="1600200"/>
            <a:ext cx="5486400" cy="4525963"/>
          </a:xfrm>
        </p:spPr>
        <p:txBody>
          <a:bodyPr/>
          <a:lstStyle/>
          <a:p>
            <a:r>
              <a:rPr lang="en-US" dirty="0" smtClean="0"/>
              <a:t>ADVANTAGES:</a:t>
            </a:r>
          </a:p>
          <a:p>
            <a:pPr lvl="1"/>
            <a:r>
              <a:rPr lang="en-US" dirty="0" smtClean="0"/>
              <a:t>Can be very simple</a:t>
            </a:r>
          </a:p>
          <a:p>
            <a:pPr lvl="1"/>
            <a:r>
              <a:rPr lang="en-US" dirty="0" smtClean="0"/>
              <a:t>Credit history, high credit score, high </a:t>
            </a:r>
            <a:r>
              <a:rPr lang="en-US" dirty="0" err="1" smtClean="0"/>
              <a:t>downpayment</a:t>
            </a:r>
            <a:r>
              <a:rPr lang="en-US" dirty="0"/>
              <a:t> </a:t>
            </a:r>
            <a:r>
              <a:rPr lang="en-US" dirty="0" smtClean="0"/>
              <a:t>not always needed</a:t>
            </a:r>
          </a:p>
          <a:p>
            <a:pPr lvl="1"/>
            <a:r>
              <a:rPr lang="en-US" dirty="0" smtClean="0"/>
              <a:t>Owner-seller earns interest income</a:t>
            </a:r>
          </a:p>
          <a:p>
            <a:pPr lvl="1"/>
            <a:r>
              <a:rPr lang="en-US" dirty="0" smtClean="0"/>
              <a:t>Farmer gains full legal title</a:t>
            </a:r>
          </a:p>
          <a:p>
            <a:pPr lvl="1"/>
            <a:r>
              <a:rPr lang="en-US" dirty="0" smtClean="0"/>
              <a:t>Flexibility can be incorporated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976" y="6108720"/>
            <a:ext cx="3949886" cy="7482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447800"/>
            <a:ext cx="3086100" cy="4419600"/>
          </a:xfrm>
          <a:prstGeom prst="rect">
            <a:avLst/>
          </a:prstGeom>
        </p:spPr>
      </p:pic>
    </p:spTree>
    <p:extLst>
      <p:ext uri="{BB962C8B-B14F-4D97-AF65-F5344CB8AC3E}">
        <p14:creationId xmlns:p14="http://schemas.microsoft.com/office/powerpoint/2010/main" val="28491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 Financed Sale</a:t>
            </a:r>
            <a:endParaRPr lang="en-US" dirty="0"/>
          </a:p>
        </p:txBody>
      </p:sp>
      <p:sp>
        <p:nvSpPr>
          <p:cNvPr id="3" name="Content Placeholder 2"/>
          <p:cNvSpPr>
            <a:spLocks noGrp="1"/>
          </p:cNvSpPr>
          <p:nvPr>
            <p:ph idx="1"/>
          </p:nvPr>
        </p:nvSpPr>
        <p:spPr/>
        <p:txBody>
          <a:bodyPr/>
          <a:lstStyle/>
          <a:p>
            <a:r>
              <a:rPr lang="en-US" dirty="0" smtClean="0"/>
              <a:t>DISADVANTAGES</a:t>
            </a:r>
          </a:p>
          <a:p>
            <a:pPr lvl="1"/>
            <a:r>
              <a:rPr lang="en-US" dirty="0" smtClean="0"/>
              <a:t>Foreclosure still a danger</a:t>
            </a:r>
          </a:p>
          <a:p>
            <a:pPr lvl="1"/>
            <a:r>
              <a:rPr lang="en-US" dirty="0" smtClean="0"/>
              <a:t>Interest rates might not be lower than in a conventional mortgage deal</a:t>
            </a:r>
          </a:p>
          <a:p>
            <a:pPr lvl="1"/>
            <a:r>
              <a:rPr lang="en-US" dirty="0" smtClean="0"/>
              <a:t>Owner financing often not sufficient</a:t>
            </a:r>
          </a:p>
          <a:p>
            <a:pPr lvl="1"/>
            <a:r>
              <a:rPr lang="en-US" dirty="0" smtClean="0"/>
              <a:t>Legal costs might be higher</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6193959"/>
            <a:ext cx="3505200" cy="664041"/>
          </a:xfrm>
          <a:prstGeom prst="rect">
            <a:avLst/>
          </a:prstGeom>
        </p:spPr>
      </p:pic>
    </p:spTree>
    <p:extLst>
      <p:ext uri="{BB962C8B-B14F-4D97-AF65-F5344CB8AC3E}">
        <p14:creationId xmlns:p14="http://schemas.microsoft.com/office/powerpoint/2010/main" val="32080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Contracts</a:t>
            </a:r>
            <a:endParaRPr lang="en-US" dirty="0"/>
          </a:p>
        </p:txBody>
      </p:sp>
      <p:sp>
        <p:nvSpPr>
          <p:cNvPr id="3" name="Content Placeholder 2"/>
          <p:cNvSpPr>
            <a:spLocks noGrp="1"/>
          </p:cNvSpPr>
          <p:nvPr>
            <p:ph idx="1"/>
          </p:nvPr>
        </p:nvSpPr>
        <p:spPr>
          <a:solidFill>
            <a:srgbClr val="FFC000"/>
          </a:solidFill>
        </p:spPr>
        <p:txBody>
          <a:bodyPr>
            <a:normAutofit lnSpcReduction="10000"/>
          </a:bodyPr>
          <a:lstStyle/>
          <a:p>
            <a:pPr marL="0" indent="0">
              <a:buNone/>
            </a:pPr>
            <a:endParaRPr lang="en-US" dirty="0" smtClean="0"/>
          </a:p>
          <a:p>
            <a:pPr lvl="1"/>
            <a:r>
              <a:rPr lang="en-US" dirty="0" smtClean="0"/>
              <a:t>Full legal title not transferred until all payments are made</a:t>
            </a:r>
          </a:p>
          <a:p>
            <a:pPr lvl="1"/>
            <a:r>
              <a:rPr lang="en-US" dirty="0" smtClean="0"/>
              <a:t>Full equitable title is assumed, giving farmer essentially most ownership rights</a:t>
            </a:r>
          </a:p>
          <a:p>
            <a:pPr lvl="1"/>
            <a:r>
              <a:rPr lang="en-US" dirty="0" smtClean="0"/>
              <a:t>Owner-seller has more assurance</a:t>
            </a:r>
          </a:p>
          <a:p>
            <a:pPr lvl="1"/>
            <a:r>
              <a:rPr lang="en-US" dirty="0" smtClean="0"/>
              <a:t>FSA now guarantees land contracts</a:t>
            </a:r>
          </a:p>
          <a:p>
            <a:pPr lvl="1"/>
            <a:r>
              <a:rPr lang="en-US" dirty="0" smtClean="0"/>
              <a:t>See: </a:t>
            </a:r>
            <a:r>
              <a:rPr lang="en-US" dirty="0" smtClean="0">
                <a:hlinkClick r:id="rId3"/>
              </a:rPr>
              <a:t>http://www.fsa.usda.gov/Internet/FSA_File/lc_guarantee_program.pdf</a:t>
            </a:r>
            <a:r>
              <a:rPr lang="en-US" dirty="0" smtClean="0"/>
              <a:t> </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523" y="6193959"/>
            <a:ext cx="3505200" cy="664041"/>
          </a:xfrm>
          <a:prstGeom prst="rect">
            <a:avLst/>
          </a:prstGeom>
        </p:spPr>
      </p:pic>
    </p:spTree>
    <p:extLst>
      <p:ext uri="{BB962C8B-B14F-4D97-AF65-F5344CB8AC3E}">
        <p14:creationId xmlns:p14="http://schemas.microsoft.com/office/powerpoint/2010/main" val="1859493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 Loans from Individuals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990600"/>
            <a:ext cx="6858000" cy="49606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04533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 from Individuals</a:t>
            </a:r>
            <a:endParaRPr lang="en-US" dirty="0"/>
          </a:p>
        </p:txBody>
      </p:sp>
      <p:sp>
        <p:nvSpPr>
          <p:cNvPr id="3" name="Content Placeholder 2"/>
          <p:cNvSpPr>
            <a:spLocks noGrp="1"/>
          </p:cNvSpPr>
          <p:nvPr>
            <p:ph idx="1"/>
          </p:nvPr>
        </p:nvSpPr>
        <p:spPr>
          <a:xfrm>
            <a:off x="457200" y="1600201"/>
            <a:ext cx="8001000" cy="3048000"/>
          </a:xfrm>
        </p:spPr>
        <p:txBody>
          <a:bodyPr>
            <a:normAutofit fontScale="92500" lnSpcReduction="20000"/>
          </a:bodyPr>
          <a:lstStyle/>
          <a:p>
            <a:pPr marL="0" indent="0">
              <a:buNone/>
            </a:pPr>
            <a:r>
              <a:rPr lang="en-US" dirty="0" smtClean="0"/>
              <a:t>Key Considerations</a:t>
            </a:r>
          </a:p>
          <a:p>
            <a:r>
              <a:rPr lang="en-US" dirty="0" smtClean="0"/>
              <a:t>Gift </a:t>
            </a:r>
            <a:r>
              <a:rPr lang="en-US" dirty="0" err="1" smtClean="0"/>
              <a:t>vs</a:t>
            </a:r>
            <a:r>
              <a:rPr lang="en-US" dirty="0" smtClean="0"/>
              <a:t> Loan?  Loan has distinct principal and interest.  Refer to IRS Below Market Loan Rules to determine status and exemptions</a:t>
            </a:r>
          </a:p>
          <a:p>
            <a:r>
              <a:rPr lang="en-US" dirty="0" smtClean="0"/>
              <a:t>Promissory note is the backbone legal doc</a:t>
            </a:r>
          </a:p>
          <a:p>
            <a:r>
              <a:rPr lang="en-US" dirty="0" smtClean="0"/>
              <a:t>Interest rate, deferred payment period, payment schedule – ALL NEGOTIABLE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257800"/>
            <a:ext cx="4638782" cy="14325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6170" y="6248400"/>
            <a:ext cx="3217830" cy="609600"/>
          </a:xfrm>
          <a:prstGeom prst="rect">
            <a:avLst/>
          </a:prstGeom>
        </p:spPr>
      </p:pic>
    </p:spTree>
    <p:extLst>
      <p:ext uri="{BB962C8B-B14F-4D97-AF65-F5344CB8AC3E}">
        <p14:creationId xmlns:p14="http://schemas.microsoft.com/office/powerpoint/2010/main" val="294719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 From Individuals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Advantages:</a:t>
            </a:r>
          </a:p>
          <a:p>
            <a:r>
              <a:rPr lang="en-US" dirty="0" smtClean="0"/>
              <a:t>Extremely Flexible</a:t>
            </a:r>
          </a:p>
          <a:p>
            <a:r>
              <a:rPr lang="en-US" dirty="0" smtClean="0"/>
              <a:t>Can be simple</a:t>
            </a:r>
          </a:p>
          <a:p>
            <a:r>
              <a:rPr lang="en-US" dirty="0" smtClean="0"/>
              <a:t>Keeps money in communities</a:t>
            </a:r>
          </a:p>
          <a:p>
            <a:pPr marL="0" indent="0">
              <a:buNone/>
            </a:pPr>
            <a:r>
              <a:rPr lang="en-US" dirty="0" smtClean="0"/>
              <a:t>Disadvantages:</a:t>
            </a:r>
          </a:p>
          <a:p>
            <a:r>
              <a:rPr lang="en-US" dirty="0" smtClean="0"/>
              <a:t>Considerable time courting and maintaining relationships with lenders</a:t>
            </a:r>
          </a:p>
          <a:p>
            <a:r>
              <a:rPr lang="en-US" dirty="0" smtClean="0"/>
              <a:t>Can be expensive to set up, e.g. accounting and legal fees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712" y="6096000"/>
            <a:ext cx="4022287" cy="762000"/>
          </a:xfrm>
          <a:prstGeom prst="rect">
            <a:avLst/>
          </a:prstGeom>
        </p:spPr>
      </p:pic>
    </p:spTree>
    <p:extLst>
      <p:ext uri="{BB962C8B-B14F-4D97-AF65-F5344CB8AC3E}">
        <p14:creationId xmlns:p14="http://schemas.microsoft.com/office/powerpoint/2010/main" val="12786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Multi-Year CSA Shares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066800"/>
            <a:ext cx="5257800" cy="5257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70326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Multi-Year CSA Shares</a:t>
            </a:r>
            <a:endParaRPr lang="en-US" dirty="0"/>
          </a:p>
        </p:txBody>
      </p:sp>
      <p:sp>
        <p:nvSpPr>
          <p:cNvPr id="3" name="Content Placeholder 2"/>
          <p:cNvSpPr>
            <a:spLocks noGrp="1"/>
          </p:cNvSpPr>
          <p:nvPr>
            <p:ph idx="1"/>
          </p:nvPr>
        </p:nvSpPr>
        <p:spPr>
          <a:xfrm>
            <a:off x="457200" y="1600200"/>
            <a:ext cx="4648200" cy="4525963"/>
          </a:xfrm>
        </p:spPr>
        <p:txBody>
          <a:bodyPr/>
          <a:lstStyle/>
          <a:p>
            <a:pPr marL="0" indent="0">
              <a:buNone/>
            </a:pPr>
            <a:r>
              <a:rPr lang="en-US" dirty="0" smtClean="0"/>
              <a:t>Key Considerations:</a:t>
            </a:r>
          </a:p>
          <a:p>
            <a:r>
              <a:rPr lang="en-US" dirty="0" smtClean="0"/>
              <a:t>Not a loan, but a pre-purchase of goods and services.  </a:t>
            </a:r>
          </a:p>
          <a:p>
            <a:r>
              <a:rPr lang="en-US" dirty="0" smtClean="0"/>
              <a:t>Fixed benefits or discounts can be offered</a:t>
            </a:r>
          </a:p>
          <a:p>
            <a:r>
              <a:rPr lang="en-US" dirty="0" smtClean="0"/>
              <a:t>Clear refund policy is important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219200"/>
            <a:ext cx="3956538" cy="51148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345"/>
            <a:ext cx="3962400" cy="750655"/>
          </a:xfrm>
          <a:prstGeom prst="rect">
            <a:avLst/>
          </a:prstGeom>
        </p:spPr>
      </p:pic>
    </p:spTree>
    <p:extLst>
      <p:ext uri="{BB962C8B-B14F-4D97-AF65-F5344CB8AC3E}">
        <p14:creationId xmlns:p14="http://schemas.microsoft.com/office/powerpoint/2010/main" val="14030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2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CSA Shares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Advantages:</a:t>
            </a:r>
          </a:p>
          <a:p>
            <a:r>
              <a:rPr lang="en-US" dirty="0" smtClean="0"/>
              <a:t>Good way to establish customer loyalty</a:t>
            </a:r>
          </a:p>
          <a:p>
            <a:r>
              <a:rPr lang="en-US" dirty="0" smtClean="0"/>
              <a:t>Secure the CSA market</a:t>
            </a:r>
          </a:p>
          <a:p>
            <a:r>
              <a:rPr lang="en-US" dirty="0" smtClean="0"/>
              <a:t>Can provide leverage for other loans</a:t>
            </a:r>
          </a:p>
          <a:p>
            <a:pPr marL="0" indent="0">
              <a:buNone/>
            </a:pPr>
            <a:r>
              <a:rPr lang="en-US" dirty="0" smtClean="0"/>
              <a:t>Disadvantages:</a:t>
            </a:r>
          </a:p>
          <a:p>
            <a:r>
              <a:rPr lang="en-US" dirty="0" smtClean="0"/>
              <a:t>Taxed as income, not treated as loan principal</a:t>
            </a:r>
          </a:p>
          <a:p>
            <a:r>
              <a:rPr lang="en-US" dirty="0" smtClean="0"/>
              <a:t>Careful business planning needed to reserve operating capital to meet production needs</a:t>
            </a:r>
          </a:p>
          <a:p>
            <a:r>
              <a:rPr lang="en-US" dirty="0" smtClean="0"/>
              <a:t>Written CSA share agreements and legal assistance  can be expensive</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529" y="6109716"/>
            <a:ext cx="3949886" cy="748284"/>
          </a:xfrm>
          <a:prstGeom prst="rect">
            <a:avLst/>
          </a:prstGeom>
        </p:spPr>
      </p:pic>
    </p:spTree>
    <p:extLst>
      <p:ext uri="{BB962C8B-B14F-4D97-AF65-F5344CB8AC3E}">
        <p14:creationId xmlns:p14="http://schemas.microsoft.com/office/powerpoint/2010/main" val="40958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Share-Lease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542062" cy="4381021"/>
          </a:xfrm>
        </p:spPr>
      </p:pic>
    </p:spTree>
    <p:extLst>
      <p:ext uri="{BB962C8B-B14F-4D97-AF65-F5344CB8AC3E}">
        <p14:creationId xmlns:p14="http://schemas.microsoft.com/office/powerpoint/2010/main" val="665181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Leases</a:t>
            </a:r>
            <a:endParaRPr lang="en-US" dirty="0"/>
          </a:p>
        </p:txBody>
      </p:sp>
      <p:sp>
        <p:nvSpPr>
          <p:cNvPr id="3" name="Content Placeholder 2"/>
          <p:cNvSpPr>
            <a:spLocks noGrp="1"/>
          </p:cNvSpPr>
          <p:nvPr>
            <p:ph idx="1"/>
          </p:nvPr>
        </p:nvSpPr>
        <p:spPr>
          <a:xfrm>
            <a:off x="457200" y="1600200"/>
            <a:ext cx="4724400" cy="4724399"/>
          </a:xfrm>
        </p:spPr>
        <p:txBody>
          <a:bodyPr>
            <a:normAutofit fontScale="92500" lnSpcReduction="10000"/>
          </a:bodyPr>
          <a:lstStyle/>
          <a:p>
            <a:pPr marL="0" indent="0">
              <a:buNone/>
            </a:pPr>
            <a:r>
              <a:rPr lang="en-US" dirty="0" smtClean="0"/>
              <a:t>Key Considerations:</a:t>
            </a:r>
          </a:p>
          <a:p>
            <a:r>
              <a:rPr lang="en-US" dirty="0" smtClean="0"/>
              <a:t>It is a lease, and all provisions of a lease should be understood, before talking about shared costs and revenues.</a:t>
            </a:r>
          </a:p>
          <a:p>
            <a:r>
              <a:rPr lang="en-US" dirty="0" smtClean="0"/>
              <a:t>No shared ownership of assets.  Not a legal partnership, but can be construed as one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6107345"/>
            <a:ext cx="3962400" cy="7506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944"/>
          <a:stretch/>
        </p:blipFill>
        <p:spPr>
          <a:xfrm>
            <a:off x="5146431" y="1828800"/>
            <a:ext cx="3836377" cy="3276600"/>
          </a:xfrm>
          <a:prstGeom prst="rect">
            <a:avLst/>
          </a:prstGeom>
        </p:spPr>
      </p:pic>
    </p:spTree>
    <p:extLst>
      <p:ext uri="{BB962C8B-B14F-4D97-AF65-F5344CB8AC3E}">
        <p14:creationId xmlns:p14="http://schemas.microsoft.com/office/powerpoint/2010/main" val="10390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Lease</a:t>
            </a:r>
            <a:endParaRPr lang="en-US" dirty="0"/>
          </a:p>
        </p:txBody>
      </p:sp>
      <p:sp>
        <p:nvSpPr>
          <p:cNvPr id="3" name="Content Placeholder 2"/>
          <p:cNvSpPr>
            <a:spLocks noGrp="1"/>
          </p:cNvSpPr>
          <p:nvPr>
            <p:ph idx="1"/>
          </p:nvPr>
        </p:nvSpPr>
        <p:spPr>
          <a:xfrm>
            <a:off x="457200" y="1600200"/>
            <a:ext cx="4724400" cy="4525963"/>
          </a:xfrm>
        </p:spPr>
        <p:txBody>
          <a:bodyPr>
            <a:normAutofit fontScale="85000" lnSpcReduction="10000"/>
          </a:bodyPr>
          <a:lstStyle/>
          <a:p>
            <a:pPr marL="0" indent="0">
              <a:buNone/>
            </a:pPr>
            <a:r>
              <a:rPr lang="en-US" dirty="0" smtClean="0"/>
              <a:t>ADVANTAGES:</a:t>
            </a:r>
          </a:p>
          <a:p>
            <a:pPr lvl="1"/>
            <a:r>
              <a:rPr lang="en-US" dirty="0" smtClean="0"/>
              <a:t>Allows farmer to put “sweat equity” to good use</a:t>
            </a:r>
          </a:p>
          <a:p>
            <a:pPr lvl="1"/>
            <a:r>
              <a:rPr lang="en-US" dirty="0" smtClean="0"/>
              <a:t>Simple legal arrangement compared to a legal partnership</a:t>
            </a:r>
          </a:p>
          <a:p>
            <a:pPr lvl="1"/>
            <a:r>
              <a:rPr lang="en-US" dirty="0" smtClean="0"/>
              <a:t>Allows farmer to build equity, good example is “</a:t>
            </a:r>
            <a:r>
              <a:rPr lang="en-US" dirty="0" err="1" smtClean="0"/>
              <a:t>sharemilking</a:t>
            </a:r>
            <a:r>
              <a:rPr lang="en-US" dirty="0" smtClean="0"/>
              <a:t>” where farmer-tenant owns bred stock</a:t>
            </a:r>
          </a:p>
          <a:p>
            <a:pPr lvl="1"/>
            <a:r>
              <a:rPr lang="en-US" dirty="0" smtClean="0"/>
              <a:t>Can reduce farmer’s risk in unfavorable market conditions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6176280"/>
            <a:ext cx="3505200" cy="6640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828800"/>
            <a:ext cx="2819400" cy="3962400"/>
          </a:xfrm>
          <a:prstGeom prst="rect">
            <a:avLst/>
          </a:prstGeom>
        </p:spPr>
      </p:pic>
    </p:spTree>
    <p:extLst>
      <p:ext uri="{BB962C8B-B14F-4D97-AF65-F5344CB8AC3E}">
        <p14:creationId xmlns:p14="http://schemas.microsoft.com/office/powerpoint/2010/main" val="39768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Lease</a:t>
            </a:r>
            <a:endParaRPr lang="en-US" dirty="0"/>
          </a:p>
        </p:txBody>
      </p:sp>
      <p:sp>
        <p:nvSpPr>
          <p:cNvPr id="3" name="Content Placeholder 2"/>
          <p:cNvSpPr>
            <a:spLocks noGrp="1"/>
          </p:cNvSpPr>
          <p:nvPr>
            <p:ph idx="1"/>
          </p:nvPr>
        </p:nvSpPr>
        <p:spPr/>
        <p:txBody>
          <a:bodyPr/>
          <a:lstStyle/>
          <a:p>
            <a:r>
              <a:rPr lang="en-US" dirty="0" smtClean="0"/>
              <a:t>Disadvantages</a:t>
            </a:r>
          </a:p>
          <a:p>
            <a:pPr lvl="1"/>
            <a:r>
              <a:rPr lang="en-US" dirty="0" smtClean="0"/>
              <a:t>Accounting and valuing contributions can be time-consuming and complicated</a:t>
            </a:r>
          </a:p>
          <a:p>
            <a:pPr lvl="1"/>
            <a:r>
              <a:rPr lang="en-US" dirty="0" smtClean="0"/>
              <a:t>Land acquisition might still be out of the question</a:t>
            </a:r>
          </a:p>
          <a:p>
            <a:pPr lvl="1"/>
            <a:r>
              <a:rPr lang="en-US" dirty="0" smtClean="0"/>
              <a:t>Farmer does not reap full benefits of sales during periods of favorable market conditions</a:t>
            </a:r>
          </a:p>
          <a:p>
            <a:pPr lvl="1"/>
            <a:r>
              <a:rPr lang="en-US" dirty="0" smtClean="0"/>
              <a:t>Tax consequences can be blurry for the landowner depending on degree of “material participation”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6107345"/>
            <a:ext cx="3962400" cy="750655"/>
          </a:xfrm>
          <a:prstGeom prst="rect">
            <a:avLst/>
          </a:prstGeom>
        </p:spPr>
      </p:pic>
    </p:spTree>
    <p:extLst>
      <p:ext uri="{BB962C8B-B14F-4D97-AF65-F5344CB8AC3E}">
        <p14:creationId xmlns:p14="http://schemas.microsoft.com/office/powerpoint/2010/main" val="32632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Leases</a:t>
            </a:r>
            <a:endParaRPr lang="en-US" dirty="0"/>
          </a:p>
        </p:txBody>
      </p:sp>
      <p:sp>
        <p:nvSpPr>
          <p:cNvPr id="3" name="Content Placeholder 2"/>
          <p:cNvSpPr>
            <a:spLocks noGrp="1"/>
          </p:cNvSpPr>
          <p:nvPr>
            <p:ph idx="1"/>
          </p:nvPr>
        </p:nvSpPr>
        <p:spPr/>
        <p:txBody>
          <a:bodyPr>
            <a:normAutofit/>
          </a:bodyPr>
          <a:lstStyle/>
          <a:p>
            <a:r>
              <a:rPr lang="en-US" dirty="0" smtClean="0"/>
              <a:t>Planning resources:</a:t>
            </a:r>
          </a:p>
          <a:p>
            <a:r>
              <a:rPr lang="en-US" sz="1300" dirty="0" smtClean="0"/>
              <a:t>Developing </a:t>
            </a:r>
            <a:r>
              <a:rPr lang="en-US" sz="1300" dirty="0"/>
              <a:t>Share Lease Agreements for Farmland.” Oklahoma Cooperative Extension Service. This workbook goes through detailed considerations in pursuing a share lease, and includes worksheets for determining costs and revenue sharing. Available online at</a:t>
            </a:r>
            <a:r>
              <a:rPr lang="en-US" sz="1300" dirty="0">
                <a:solidFill>
                  <a:schemeClr val="bg1"/>
                </a:solidFill>
              </a:rPr>
              <a:t>: </a:t>
            </a:r>
            <a:r>
              <a:rPr lang="en-US" sz="1300" dirty="0">
                <a:solidFill>
                  <a:schemeClr val="bg1"/>
                </a:solidFill>
                <a:hlinkClick r:id="rId2"/>
              </a:rPr>
              <a:t>http://pods.dasnr.okstate.edu/docushare/dsweb/Get/Document-1778/AGEC-215web.pdf. Accessed online 2/15/2012</a:t>
            </a:r>
            <a:r>
              <a:rPr lang="en-US" sz="1300" dirty="0" smtClean="0">
                <a:solidFill>
                  <a:schemeClr val="bg1"/>
                </a:solidFill>
              </a:rPr>
              <a:t>.</a:t>
            </a:r>
          </a:p>
          <a:p>
            <a:r>
              <a:rPr lang="en-US" sz="1400" dirty="0"/>
              <a:t>A </a:t>
            </a:r>
            <a:r>
              <a:rPr lang="en-US" sz="1400" dirty="0" err="1"/>
              <a:t>Sharemilking</a:t>
            </a:r>
            <a:r>
              <a:rPr lang="en-US" sz="1400" dirty="0"/>
              <a:t> agreement is specific to dairying, and is a share lease that is focused on sharing dairy infrastructure and building equity for the tenant farmer through partial ownership of the herd or other assets. The University of Missouri Pasture-based Dairy Program has comprehensive resources on share-milking agreements for livestock operations. They are available online at: http://agebb.missouri.edu/dairy/grazing/sharemilking/. </a:t>
            </a:r>
            <a:r>
              <a:rPr lang="en-US" sz="1400" dirty="0" smtClean="0"/>
              <a:t> Accessed </a:t>
            </a:r>
            <a:r>
              <a:rPr lang="en-US" sz="1400" dirty="0"/>
              <a:t>online 2/15/2012</a:t>
            </a:r>
            <a:r>
              <a:rPr lang="en-US" sz="1400" dirty="0" smtClean="0"/>
              <a:t>.</a:t>
            </a:r>
          </a:p>
          <a:p>
            <a:r>
              <a:rPr lang="en-US" sz="1400" dirty="0"/>
              <a:t>“Crop Share Rental Arrangements for Your Farm.” North Central Farm Management Extension Committee. This publication covers advantages and disadvantages of crop share arrangements, guiding principles used for developing equitable arrangements, and different approaches used for developing a functional arrangement. Available online at: http://www.aglease101.org/DocLib/docs/NCFMEC-02.pdf . Accessed online 2/15/2012.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6133067"/>
            <a:ext cx="3733800" cy="707348"/>
          </a:xfrm>
          <a:prstGeom prst="rect">
            <a:avLst/>
          </a:prstGeom>
        </p:spPr>
      </p:pic>
    </p:spTree>
    <p:extLst>
      <p:ext uri="{BB962C8B-B14F-4D97-AF65-F5344CB8AC3E}">
        <p14:creationId xmlns:p14="http://schemas.microsoft.com/office/powerpoint/2010/main" val="2660918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Crowdfunding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401" y="1600200"/>
            <a:ext cx="7715198" cy="4525963"/>
          </a:xfrm>
        </p:spPr>
      </p:pic>
    </p:spTree>
    <p:extLst>
      <p:ext uri="{BB962C8B-B14F-4D97-AF65-F5344CB8AC3E}">
        <p14:creationId xmlns:p14="http://schemas.microsoft.com/office/powerpoint/2010/main" val="397778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Crowdfunding</a:t>
            </a:r>
            <a:endParaRPr lang="en-US" dirty="0"/>
          </a:p>
        </p:txBody>
      </p:sp>
      <p:sp>
        <p:nvSpPr>
          <p:cNvPr id="3" name="Content Placeholder 2"/>
          <p:cNvSpPr>
            <a:spLocks noGrp="1"/>
          </p:cNvSpPr>
          <p:nvPr>
            <p:ph idx="1"/>
          </p:nvPr>
        </p:nvSpPr>
        <p:spPr>
          <a:xfrm>
            <a:off x="457200" y="1525719"/>
            <a:ext cx="8229600" cy="2284282"/>
          </a:xfrm>
        </p:spPr>
        <p:txBody>
          <a:bodyPr/>
          <a:lstStyle/>
          <a:p>
            <a:pPr marL="0" indent="0">
              <a:buNone/>
            </a:pPr>
            <a:r>
              <a:rPr lang="en-US" dirty="0" smtClean="0"/>
              <a:t>Works for innovative ideas and community oriented enterprises</a:t>
            </a:r>
          </a:p>
          <a:p>
            <a:pPr marL="0" indent="0">
              <a:buNone/>
            </a:pPr>
            <a:r>
              <a:rPr lang="en-US" dirty="0" smtClean="0"/>
              <a:t>For the farmer with social media and other tech skills</a:t>
            </a:r>
          </a:p>
          <a:p>
            <a:pPr marL="0"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6094987"/>
            <a:ext cx="3962400" cy="7506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733800"/>
            <a:ext cx="4114800" cy="2743200"/>
          </a:xfrm>
          <a:prstGeom prst="rect">
            <a:avLst/>
          </a:prstGeom>
        </p:spPr>
      </p:pic>
    </p:spTree>
    <p:extLst>
      <p:ext uri="{BB962C8B-B14F-4D97-AF65-F5344CB8AC3E}">
        <p14:creationId xmlns:p14="http://schemas.microsoft.com/office/powerpoint/2010/main" val="2367798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Crowdfunding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Advantages:   </a:t>
            </a:r>
          </a:p>
          <a:p>
            <a:r>
              <a:rPr lang="en-US" dirty="0" smtClean="0"/>
              <a:t>Large sum of capital raised in short period of time</a:t>
            </a:r>
          </a:p>
          <a:p>
            <a:r>
              <a:rPr lang="en-US" dirty="0" smtClean="0"/>
              <a:t>Builds community</a:t>
            </a:r>
          </a:p>
          <a:p>
            <a:pPr marL="0" indent="0">
              <a:buNone/>
            </a:pPr>
            <a:r>
              <a:rPr lang="en-US" dirty="0" smtClean="0"/>
              <a:t>Disadvantages:</a:t>
            </a:r>
          </a:p>
          <a:p>
            <a:r>
              <a:rPr lang="en-US" dirty="0" smtClean="0"/>
              <a:t>Taxed as income?  Time needed to distinguish gifts </a:t>
            </a:r>
            <a:r>
              <a:rPr lang="en-US" dirty="0" err="1" smtClean="0"/>
              <a:t>vs</a:t>
            </a:r>
            <a:r>
              <a:rPr lang="en-US" dirty="0" smtClean="0"/>
              <a:t> income</a:t>
            </a:r>
          </a:p>
          <a:p>
            <a:r>
              <a:rPr lang="en-US" dirty="0" smtClean="0"/>
              <a:t>Significant amount of time needed to create a winning campaign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477" y="6078474"/>
            <a:ext cx="4114800" cy="779526"/>
          </a:xfrm>
          <a:prstGeom prst="rect">
            <a:avLst/>
          </a:prstGeom>
        </p:spPr>
      </p:pic>
    </p:spTree>
    <p:extLst>
      <p:ext uri="{BB962C8B-B14F-4D97-AF65-F5344CB8AC3E}">
        <p14:creationId xmlns:p14="http://schemas.microsoft.com/office/powerpoint/2010/main" val="24579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57200" y="254169"/>
            <a:ext cx="3505200" cy="292066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300" y="228600"/>
            <a:ext cx="4229100" cy="2971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5200"/>
            <a:ext cx="3590308" cy="284988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505200"/>
            <a:ext cx="4147526" cy="2886808"/>
          </a:xfrm>
          <a:prstGeom prst="rect">
            <a:avLst/>
          </a:prstGeom>
        </p:spPr>
      </p:pic>
    </p:spTree>
    <p:extLst>
      <p:ext uri="{BB962C8B-B14F-4D97-AF65-F5344CB8AC3E}">
        <p14:creationId xmlns:p14="http://schemas.microsoft.com/office/powerpoint/2010/main" val="374424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Capital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7100" y="1676400"/>
            <a:ext cx="5798100" cy="4150439"/>
          </a:xfrm>
        </p:spPr>
      </p:pic>
      <p:sp>
        <p:nvSpPr>
          <p:cNvPr id="5" name="TextBox 4"/>
          <p:cNvSpPr txBox="1"/>
          <p:nvPr/>
        </p:nvSpPr>
        <p:spPr>
          <a:xfrm>
            <a:off x="609600" y="5879068"/>
            <a:ext cx="8077200" cy="276999"/>
          </a:xfrm>
          <a:prstGeom prst="rect">
            <a:avLst/>
          </a:prstGeom>
          <a:noFill/>
        </p:spPr>
        <p:txBody>
          <a:bodyPr wrap="square" rtlCol="0">
            <a:spAutoFit/>
          </a:bodyPr>
          <a:lstStyle/>
          <a:p>
            <a:r>
              <a:rPr lang="en-US" sz="1200" dirty="0" smtClean="0"/>
              <a:t>Courtesy of Cornelia Flora, Iowa State University, Department of Sociology</a:t>
            </a:r>
            <a:endParaRPr lang="en-US"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6232824"/>
            <a:ext cx="3300046" cy="625176"/>
          </a:xfrm>
          <a:prstGeom prst="rect">
            <a:avLst/>
          </a:prstGeom>
        </p:spPr>
      </p:pic>
    </p:spTree>
    <p:extLst>
      <p:ext uri="{BB962C8B-B14F-4D97-AF65-F5344CB8AC3E}">
        <p14:creationId xmlns:p14="http://schemas.microsoft.com/office/powerpoint/2010/main" val="2555369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Creative financing can cut down hassle, paperwork, costs of capital.   BUT:</a:t>
            </a:r>
          </a:p>
          <a:p>
            <a:r>
              <a:rPr lang="en-US" dirty="0">
                <a:solidFill>
                  <a:schemeClr val="bg1"/>
                </a:solidFill>
              </a:rPr>
              <a:t>A</a:t>
            </a:r>
            <a:r>
              <a:rPr lang="en-US" dirty="0" smtClean="0">
                <a:solidFill>
                  <a:schemeClr val="bg1"/>
                </a:solidFill>
              </a:rPr>
              <a:t>n </a:t>
            </a:r>
            <a:r>
              <a:rPr lang="en-US" dirty="0">
                <a:solidFill>
                  <a:schemeClr val="bg1"/>
                </a:solidFill>
              </a:rPr>
              <a:t>A</a:t>
            </a:r>
            <a:r>
              <a:rPr lang="en-US" dirty="0" smtClean="0">
                <a:solidFill>
                  <a:schemeClr val="bg1"/>
                </a:solidFill>
              </a:rPr>
              <a:t>dvisory </a:t>
            </a:r>
            <a:r>
              <a:rPr lang="en-US" dirty="0">
                <a:solidFill>
                  <a:schemeClr val="bg1"/>
                </a:solidFill>
              </a:rPr>
              <a:t>T</a:t>
            </a:r>
            <a:r>
              <a:rPr lang="en-US" dirty="0" smtClean="0">
                <a:solidFill>
                  <a:schemeClr val="bg1"/>
                </a:solidFill>
              </a:rPr>
              <a:t>eam should be in place, including an attorney, tax adviser, and independent business counsel</a:t>
            </a:r>
          </a:p>
          <a:p>
            <a:r>
              <a:rPr lang="en-US" dirty="0" smtClean="0"/>
              <a:t>For now public solicitation of investment is prohibited, and community financing happens on a private level. </a:t>
            </a:r>
          </a:p>
          <a:p>
            <a:r>
              <a:rPr lang="en-US" dirty="0" smtClean="0"/>
              <a:t>Community financed farms create farm </a:t>
            </a:r>
            <a:r>
              <a:rPr lang="en-US" smtClean="0"/>
              <a:t>supported communities</a:t>
            </a:r>
            <a:endParaRPr lang="en-US" dirty="0" smtClean="0"/>
          </a:p>
          <a:p>
            <a:endParaRPr lang="en-US" dirty="0"/>
          </a:p>
        </p:txBody>
      </p:sp>
    </p:spTree>
    <p:extLst>
      <p:ext uri="{BB962C8B-B14F-4D97-AF65-F5344CB8AC3E}">
        <p14:creationId xmlns:p14="http://schemas.microsoft.com/office/powerpoint/2010/main" val="264772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Community Financing</a:t>
            </a:r>
            <a:endParaRPr lang="en-US" dirty="0"/>
          </a:p>
        </p:txBody>
      </p:sp>
      <p:sp>
        <p:nvSpPr>
          <p:cNvPr id="12" name="Content Placeholder 11"/>
          <p:cNvSpPr>
            <a:spLocks noGrp="1"/>
          </p:cNvSpPr>
          <p:nvPr>
            <p:ph idx="1"/>
          </p:nvPr>
        </p:nvSpPr>
        <p:spPr/>
        <p:txBody>
          <a:bodyPr/>
          <a:lstStyle/>
          <a:p>
            <a:pPr marL="0" indent="0">
              <a:buNone/>
            </a:pPr>
            <a:endParaRPr lang="en-US" dirty="0" smtClean="0"/>
          </a:p>
          <a:p>
            <a:pPr marL="0" indent="0" algn="ctr">
              <a:buNone/>
            </a:pPr>
            <a:r>
              <a:rPr lang="en-US" dirty="0" smtClean="0"/>
              <a:t>Financial capital exchange directly between community members and small businesses within their communities</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3949" y="6172200"/>
            <a:ext cx="3620051" cy="685799"/>
          </a:xfrm>
          <a:prstGeom prst="rect">
            <a:avLst/>
          </a:prstGeom>
        </p:spPr>
      </p:pic>
    </p:spTree>
    <p:extLst>
      <p:ext uri="{BB962C8B-B14F-4D97-AF65-F5344CB8AC3E}">
        <p14:creationId xmlns:p14="http://schemas.microsoft.com/office/powerpoint/2010/main" val="587595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Social Impact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7537" y="1676400"/>
            <a:ext cx="4776463" cy="343819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6237266"/>
            <a:ext cx="3276600" cy="620734"/>
          </a:xfrm>
          <a:prstGeom prst="rect">
            <a:avLst/>
          </a:prstGeom>
        </p:spPr>
      </p:pic>
      <p:sp>
        <p:nvSpPr>
          <p:cNvPr id="6" name="TextBox 5"/>
          <p:cNvSpPr txBox="1"/>
          <p:nvPr/>
        </p:nvSpPr>
        <p:spPr>
          <a:xfrm>
            <a:off x="457200" y="5638800"/>
            <a:ext cx="3124200" cy="830997"/>
          </a:xfrm>
          <a:prstGeom prst="rect">
            <a:avLst/>
          </a:prstGeom>
          <a:noFill/>
        </p:spPr>
        <p:txBody>
          <a:bodyPr wrap="square" rtlCol="0">
            <a:spAutoFit/>
          </a:bodyPr>
          <a:lstStyle/>
          <a:p>
            <a:r>
              <a:rPr lang="en-US" sz="1200" dirty="0" smtClean="0"/>
              <a:t>Images courtesy of Vermont Sustainable Jobs Fund, and  Brian Dunn</a:t>
            </a:r>
            <a:r>
              <a:rPr lang="en-US" dirty="0" smtClean="0"/>
              <a:t>, </a:t>
            </a:r>
            <a:br>
              <a:rPr lang="en-US" dirty="0" smtClean="0"/>
            </a:br>
            <a:r>
              <a:rPr lang="en-US" sz="1200" dirty="0" smtClean="0"/>
              <a:t>Growth Capital Services, Inc.</a:t>
            </a:r>
            <a:r>
              <a:rPr lang="en-US"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6400"/>
            <a:ext cx="4191000" cy="3423138"/>
          </a:xfrm>
          <a:prstGeom prst="rect">
            <a:avLst/>
          </a:prstGeom>
        </p:spPr>
      </p:pic>
    </p:spTree>
    <p:extLst>
      <p:ext uri="{BB962C8B-B14F-4D97-AF65-F5344CB8AC3E}">
        <p14:creationId xmlns:p14="http://schemas.microsoft.com/office/powerpoint/2010/main" val="1445075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Supported Farm</a:t>
            </a:r>
            <a:endParaRPr lang="en-US" dirty="0"/>
          </a:p>
        </p:txBody>
      </p:sp>
      <p:sp>
        <p:nvSpPr>
          <p:cNvPr id="3" name="Content Placeholder 2"/>
          <p:cNvSpPr>
            <a:spLocks noGrp="1"/>
          </p:cNvSpPr>
          <p:nvPr>
            <p:ph idx="1"/>
          </p:nvPr>
        </p:nvSpPr>
        <p:spPr/>
        <p:txBody>
          <a:bodyPr/>
          <a:lstStyle/>
          <a:p>
            <a:r>
              <a:rPr lang="en-US" dirty="0" smtClean="0"/>
              <a:t>A farm whose financial, environmental, social support comes from surrounding communities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9400"/>
            <a:ext cx="4321908" cy="32414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2523" y="6338316"/>
            <a:ext cx="2743200" cy="51968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5052" y="2819400"/>
            <a:ext cx="4368800" cy="3276600"/>
          </a:xfrm>
          <a:prstGeom prst="rect">
            <a:avLst/>
          </a:prstGeom>
        </p:spPr>
      </p:pic>
    </p:spTree>
    <p:extLst>
      <p:ext uri="{BB962C8B-B14F-4D97-AF65-F5344CB8AC3E}">
        <p14:creationId xmlns:p14="http://schemas.microsoft.com/office/powerpoint/2010/main" val="3861391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0" y="0"/>
            <a:ext cx="9097460" cy="6858000"/>
          </a:xfrm>
        </p:spPr>
      </p:pic>
      <p:sp>
        <p:nvSpPr>
          <p:cNvPr id="2" name="Title 1"/>
          <p:cNvSpPr>
            <a:spLocks noGrp="1"/>
          </p:cNvSpPr>
          <p:nvPr>
            <p:ph type="title"/>
          </p:nvPr>
        </p:nvSpPr>
        <p:spPr>
          <a:xfrm>
            <a:off x="609600" y="1676400"/>
            <a:ext cx="8229600" cy="3352800"/>
          </a:xfrm>
          <a:solidFill>
            <a:schemeClr val="accent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t>?</a:t>
            </a:r>
            <a:br>
              <a:rPr lang="en-US" dirty="0" smtClean="0"/>
            </a:br>
            <a:r>
              <a:rPr lang="en-US" dirty="0" smtClean="0"/>
              <a:t/>
            </a:r>
            <a:br>
              <a:rPr lang="en-US" dirty="0" smtClean="0"/>
            </a:br>
            <a:r>
              <a:rPr lang="en-US" dirty="0" smtClean="0"/>
              <a:t/>
            </a:r>
            <a:br>
              <a:rPr lang="en-US" dirty="0" smtClean="0"/>
            </a:br>
            <a:r>
              <a:rPr lang="en-US" dirty="0" smtClean="0"/>
              <a:t>Alternative Financing?</a:t>
            </a:r>
            <a:br>
              <a:rPr lang="en-US" dirty="0" smtClean="0"/>
            </a:br>
            <a:r>
              <a:rPr lang="en-US" dirty="0" smtClean="0"/>
              <a:t>Creative?</a:t>
            </a:r>
            <a:br>
              <a:rPr lang="en-US" dirty="0" smtClean="0"/>
            </a:br>
            <a:r>
              <a:rPr lang="en-US" dirty="0" smtClean="0"/>
              <a:t>Unconventional?</a:t>
            </a:r>
            <a:br>
              <a:rPr lang="en-US" dirty="0" smtClean="0"/>
            </a:br>
            <a:r>
              <a:rPr lang="en-US" dirty="0" smtClean="0"/>
              <a:t>Community?</a:t>
            </a:r>
            <a:r>
              <a:rPr lang="en-US" dirty="0"/>
              <a:t/>
            </a:r>
            <a:br>
              <a:rPr lang="en-US" dirty="0"/>
            </a:br>
            <a:r>
              <a:rPr lang="en-US" dirty="0" smtClean="0"/>
              <a:t>Complementary</a:t>
            </a:r>
            <a:r>
              <a:rPr lang="en-US" dirty="0"/>
              <a:t>?</a:t>
            </a:r>
            <a:r>
              <a:rPr lang="en-US" dirty="0" smtClean="0">
                <a:solidFill>
                  <a:schemeClr val="bg1"/>
                </a:solidFill>
              </a:rPr>
              <a:t>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t/>
            </a:r>
            <a:br>
              <a:rPr lang="en-US" dirty="0" smtClean="0"/>
            </a:b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046" y="6251702"/>
            <a:ext cx="3200400" cy="606298"/>
          </a:xfrm>
          <a:prstGeom prst="rect">
            <a:avLst/>
          </a:prstGeom>
        </p:spPr>
      </p:pic>
    </p:spTree>
    <p:extLst>
      <p:ext uri="{BB962C8B-B14F-4D97-AF65-F5344CB8AC3E}">
        <p14:creationId xmlns:p14="http://schemas.microsoft.com/office/powerpoint/2010/main" val="1853450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Guide to Financing the Community Supported Farm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Securities regulations to consider</a:t>
            </a:r>
          </a:p>
          <a:p>
            <a:r>
              <a:rPr lang="en-US" dirty="0" smtClean="0"/>
              <a:t>Owner Financed Sales and Land Contracts</a:t>
            </a:r>
          </a:p>
          <a:p>
            <a:r>
              <a:rPr lang="en-US" dirty="0" smtClean="0"/>
              <a:t>Considerations for dealing with farmland investors</a:t>
            </a:r>
          </a:p>
          <a:p>
            <a:r>
              <a:rPr lang="en-US" dirty="0" smtClean="0"/>
              <a:t>Share Lease</a:t>
            </a:r>
          </a:p>
          <a:p>
            <a:r>
              <a:rPr lang="en-US" dirty="0" smtClean="0"/>
              <a:t>Promissory note</a:t>
            </a:r>
          </a:p>
          <a:p>
            <a:r>
              <a:rPr lang="en-US" dirty="0" smtClean="0"/>
              <a:t>Multi year CSAs (Pre-buys)</a:t>
            </a:r>
          </a:p>
          <a:p>
            <a:r>
              <a:rPr lang="en-US" dirty="0" smtClean="0"/>
              <a:t>Equity financing</a:t>
            </a:r>
          </a:p>
          <a:p>
            <a:r>
              <a:rPr lang="en-US" dirty="0" smtClean="0"/>
              <a:t>Revenue-based financing</a:t>
            </a:r>
          </a:p>
          <a:p>
            <a:r>
              <a:rPr lang="en-US" dirty="0" smtClean="0"/>
              <a:t>Full guide and downloadable chapters online at www.uvm.edu/newfarmer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422" y="6109716"/>
            <a:ext cx="3949886" cy="748284"/>
          </a:xfrm>
          <a:prstGeom prst="rect">
            <a:avLst/>
          </a:prstGeom>
        </p:spPr>
      </p:pic>
    </p:spTree>
    <p:extLst>
      <p:ext uri="{BB962C8B-B14F-4D97-AF65-F5344CB8AC3E}">
        <p14:creationId xmlns:p14="http://schemas.microsoft.com/office/powerpoint/2010/main" val="3300102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Farms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1441939"/>
            <a:ext cx="2443580" cy="20359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154" y="1528472"/>
            <a:ext cx="3376548" cy="43650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733800"/>
            <a:ext cx="3691311" cy="26700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538" y="1528472"/>
            <a:ext cx="2911062" cy="19494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2561" y="6283532"/>
            <a:ext cx="3001439" cy="568606"/>
          </a:xfrm>
          <a:prstGeom prst="rect">
            <a:avLst/>
          </a:prstGeom>
        </p:spPr>
      </p:pic>
    </p:spTree>
    <p:extLst>
      <p:ext uri="{BB962C8B-B14F-4D97-AF65-F5344CB8AC3E}">
        <p14:creationId xmlns:p14="http://schemas.microsoft.com/office/powerpoint/2010/main" val="2662626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1235</Words>
  <Application>Microsoft Office PowerPoint</Application>
  <PresentationFormat>On-screen Show (4:3)</PresentationFormat>
  <Paragraphs>145</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Creative Financing, Complementary Financing</vt:lpstr>
      <vt:lpstr>PowerPoint Presentation</vt:lpstr>
      <vt:lpstr>Community Capital</vt:lpstr>
      <vt:lpstr>Community Financing</vt:lpstr>
      <vt:lpstr>Social Impact</vt:lpstr>
      <vt:lpstr>Community Supported Farm</vt:lpstr>
      <vt:lpstr> ?   Alternative Financing? Creative? Unconventional? Community? Complementary?     </vt:lpstr>
      <vt:lpstr>Guide to Financing the Community Supported Farm</vt:lpstr>
      <vt:lpstr>Partnering Farms</vt:lpstr>
      <vt:lpstr>Owner-financed Sales</vt:lpstr>
      <vt:lpstr>Owner Financed Sales and Land Contracts</vt:lpstr>
      <vt:lpstr>Owner-financed Sales</vt:lpstr>
      <vt:lpstr>Owner Financed Sale</vt:lpstr>
      <vt:lpstr>Land Contracts</vt:lpstr>
      <vt:lpstr> Loans from Individuals</vt:lpstr>
      <vt:lpstr>Loans from Individuals</vt:lpstr>
      <vt:lpstr>Loans From Individuals</vt:lpstr>
      <vt:lpstr>Multi-Year CSA Shares</vt:lpstr>
      <vt:lpstr>Multi-Year CSA Shares</vt:lpstr>
      <vt:lpstr>Multi-Year CSA Shares</vt:lpstr>
      <vt:lpstr>Share-Lease</vt:lpstr>
      <vt:lpstr>Share Leases</vt:lpstr>
      <vt:lpstr>Share Lease</vt:lpstr>
      <vt:lpstr>Share Lease</vt:lpstr>
      <vt:lpstr>Share Leases</vt:lpstr>
      <vt:lpstr>Crowdfunding</vt:lpstr>
      <vt:lpstr>Crowdfunding</vt:lpstr>
      <vt:lpstr>Crowdfunding</vt:lpstr>
      <vt:lpstr>PowerPoint Presentation</vt:lpstr>
      <vt:lpstr>Closing Remarks</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the Community Supported Farm</dc:title>
  <dc:creator>bdwaterm</dc:creator>
  <cp:lastModifiedBy>Windows User</cp:lastModifiedBy>
  <cp:revision>40</cp:revision>
  <dcterms:created xsi:type="dcterms:W3CDTF">2012-07-18T14:12:01Z</dcterms:created>
  <dcterms:modified xsi:type="dcterms:W3CDTF">2013-10-30T15:31:07Z</dcterms:modified>
</cp:coreProperties>
</file>