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 r:id="rId2"/>
    <p:sldId id="257" r:id="rId3"/>
    <p:sldId id="258" r:id="rId4"/>
    <p:sldId id="266" r:id="rId5"/>
    <p:sldId id="260" r:id="rId6"/>
    <p:sldId id="259" r:id="rId7"/>
    <p:sldId id="261" r:id="rId8"/>
    <p:sldId id="265" r:id="rId9"/>
    <p:sldId id="262" r:id="rId10"/>
    <p:sldId id="267" r:id="rId11"/>
    <p:sldId id="263" r:id="rId12"/>
    <p:sldId id="264"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3F54"/>
    <a:srgbClr val="D0B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5" autoAdjust="0"/>
    <p:restoredTop sz="86421" autoAdjust="0"/>
  </p:normalViewPr>
  <p:slideViewPr>
    <p:cSldViewPr snapToGrid="0">
      <p:cViewPr varScale="1">
        <p:scale>
          <a:sx n="57" d="100"/>
          <a:sy n="57" d="100"/>
        </p:scale>
        <p:origin x="102" y="894"/>
      </p:cViewPr>
      <p:guideLst/>
    </p:cSldViewPr>
  </p:slideViewPr>
  <p:outlineViewPr>
    <p:cViewPr>
      <p:scale>
        <a:sx n="33" d="100"/>
        <a:sy n="33" d="100"/>
      </p:scale>
      <p:origin x="0" y="-18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D2AEF-730F-4B34-948E-1C12DE5C5853}" type="datetimeFigureOut">
              <a:rPr lang="en-US" smtClean="0"/>
              <a:t>4/14/2016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7ACF7-7672-4235-9A7E-9E5CBA7424AF}" type="slidenum">
              <a:rPr lang="en-US" smtClean="0"/>
              <a:t>‹#›</a:t>
            </a:fld>
            <a:endParaRPr lang="en-US"/>
          </a:p>
        </p:txBody>
      </p:sp>
    </p:spTree>
    <p:extLst>
      <p:ext uri="{BB962C8B-B14F-4D97-AF65-F5344CB8AC3E}">
        <p14:creationId xmlns:p14="http://schemas.microsoft.com/office/powerpoint/2010/main" val="416973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B46B9-8CEF-453C-979C-F286836CC2EB}" type="slidenum">
              <a:rPr lang="en-US" smtClean="0"/>
              <a:t>1</a:t>
            </a:fld>
            <a:endParaRPr lang="en-US"/>
          </a:p>
        </p:txBody>
      </p:sp>
    </p:spTree>
    <p:extLst>
      <p:ext uri="{BB962C8B-B14F-4D97-AF65-F5344CB8AC3E}">
        <p14:creationId xmlns:p14="http://schemas.microsoft.com/office/powerpoint/2010/main" val="3184747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people that you really can’t manage</a:t>
            </a:r>
            <a:r>
              <a:rPr lang="en-US" baseline="0" dirty="0" smtClean="0"/>
              <a:t> what you don’t measure. </a:t>
            </a:r>
            <a:endParaRPr lang="en-US" dirty="0"/>
          </a:p>
        </p:txBody>
      </p:sp>
      <p:sp>
        <p:nvSpPr>
          <p:cNvPr id="4" name="Slide Number Placeholder 3"/>
          <p:cNvSpPr>
            <a:spLocks noGrp="1"/>
          </p:cNvSpPr>
          <p:nvPr>
            <p:ph type="sldNum" sz="quarter" idx="10"/>
          </p:nvPr>
        </p:nvSpPr>
        <p:spPr/>
        <p:txBody>
          <a:bodyPr/>
          <a:lstStyle/>
          <a:p>
            <a:fld id="{5277ACF7-7672-4235-9A7E-9E5CBA7424AF}" type="slidenum">
              <a:rPr lang="en-US" smtClean="0"/>
              <a:t>3</a:t>
            </a:fld>
            <a:endParaRPr lang="en-US"/>
          </a:p>
        </p:txBody>
      </p:sp>
    </p:spTree>
    <p:extLst>
      <p:ext uri="{BB962C8B-B14F-4D97-AF65-F5344CB8AC3E}">
        <p14:creationId xmlns:p14="http://schemas.microsoft.com/office/powerpoint/2010/main" val="5198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a few examples of what</a:t>
            </a:r>
            <a:r>
              <a:rPr lang="en-US" baseline="0" dirty="0" smtClean="0"/>
              <a:t> it costs not to know: Production example, food safety example, financial management example. </a:t>
            </a:r>
            <a:r>
              <a:rPr lang="en-US" dirty="0" smtClean="0"/>
              <a:t>Bean picker example: walk</a:t>
            </a:r>
            <a:r>
              <a:rPr lang="en-US" baseline="0" dirty="0" smtClean="0"/>
              <a:t> through the cost of labor to pick beans, the price of beans, and the price of a bean picker. </a:t>
            </a:r>
            <a:endParaRPr lang="en-US" dirty="0"/>
          </a:p>
        </p:txBody>
      </p:sp>
      <p:sp>
        <p:nvSpPr>
          <p:cNvPr id="4" name="Slide Number Placeholder 3"/>
          <p:cNvSpPr>
            <a:spLocks noGrp="1"/>
          </p:cNvSpPr>
          <p:nvPr>
            <p:ph type="sldNum" sz="quarter" idx="10"/>
          </p:nvPr>
        </p:nvSpPr>
        <p:spPr/>
        <p:txBody>
          <a:bodyPr/>
          <a:lstStyle/>
          <a:p>
            <a:fld id="{5277ACF7-7672-4235-9A7E-9E5CBA7424AF}" type="slidenum">
              <a:rPr lang="en-US" smtClean="0"/>
              <a:t>4</a:t>
            </a:fld>
            <a:endParaRPr lang="en-US"/>
          </a:p>
        </p:txBody>
      </p:sp>
    </p:spTree>
    <p:extLst>
      <p:ext uri="{BB962C8B-B14F-4D97-AF65-F5344CB8AC3E}">
        <p14:creationId xmlns:p14="http://schemas.microsoft.com/office/powerpoint/2010/main" val="407550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key information that you want to be keeping track of is seeding dates, quantities, transplant dates, harvest dates, and harvest quantities. As you get bigger, tying this to location becomes more and more important. The programs are not listed in order of preference</a:t>
            </a:r>
            <a:endParaRPr lang="en-US" dirty="0"/>
          </a:p>
        </p:txBody>
      </p:sp>
      <p:sp>
        <p:nvSpPr>
          <p:cNvPr id="4" name="Slide Number Placeholder 3"/>
          <p:cNvSpPr>
            <a:spLocks noGrp="1"/>
          </p:cNvSpPr>
          <p:nvPr>
            <p:ph type="sldNum" sz="quarter" idx="10"/>
          </p:nvPr>
        </p:nvSpPr>
        <p:spPr/>
        <p:txBody>
          <a:bodyPr/>
          <a:lstStyle/>
          <a:p>
            <a:fld id="{5277ACF7-7672-4235-9A7E-9E5CBA7424AF}" type="slidenum">
              <a:rPr lang="en-US" smtClean="0"/>
              <a:t>6</a:t>
            </a:fld>
            <a:endParaRPr lang="en-US"/>
          </a:p>
        </p:txBody>
      </p:sp>
    </p:spTree>
    <p:extLst>
      <p:ext uri="{BB962C8B-B14F-4D97-AF65-F5344CB8AC3E}">
        <p14:creationId xmlns:p14="http://schemas.microsoft.com/office/powerpoint/2010/main" val="24003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7ACF7-7672-4235-9A7E-9E5CBA7424AF}" type="slidenum">
              <a:rPr lang="en-US" smtClean="0"/>
              <a:t>8</a:t>
            </a:fld>
            <a:endParaRPr lang="en-US"/>
          </a:p>
        </p:txBody>
      </p:sp>
    </p:spTree>
    <p:extLst>
      <p:ext uri="{BB962C8B-B14F-4D97-AF65-F5344CB8AC3E}">
        <p14:creationId xmlns:p14="http://schemas.microsoft.com/office/powerpoint/2010/main" val="44493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able</a:t>
            </a:r>
            <a:r>
              <a:rPr lang="en-US" baseline="0" dirty="0" smtClean="0"/>
              <a:t> to link field maps to records is one of the nice features of the more advanced ag software, as opposed to using programs like Excel. </a:t>
            </a:r>
            <a:endParaRPr lang="en-US" dirty="0"/>
          </a:p>
        </p:txBody>
      </p:sp>
      <p:sp>
        <p:nvSpPr>
          <p:cNvPr id="4" name="Slide Number Placeholder 3"/>
          <p:cNvSpPr>
            <a:spLocks noGrp="1"/>
          </p:cNvSpPr>
          <p:nvPr>
            <p:ph type="sldNum" sz="quarter" idx="10"/>
          </p:nvPr>
        </p:nvSpPr>
        <p:spPr/>
        <p:txBody>
          <a:bodyPr/>
          <a:lstStyle/>
          <a:p>
            <a:fld id="{5277ACF7-7672-4235-9A7E-9E5CBA7424AF}" type="slidenum">
              <a:rPr lang="en-US" smtClean="0"/>
              <a:t>10</a:t>
            </a:fld>
            <a:endParaRPr lang="en-US"/>
          </a:p>
        </p:txBody>
      </p:sp>
    </p:spTree>
    <p:extLst>
      <p:ext uri="{BB962C8B-B14F-4D97-AF65-F5344CB8AC3E}">
        <p14:creationId xmlns:p14="http://schemas.microsoft.com/office/powerpoint/2010/main" val="2188432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7ACF7-7672-4235-9A7E-9E5CBA7424AF}" type="slidenum">
              <a:rPr lang="en-US" smtClean="0"/>
              <a:t>12</a:t>
            </a:fld>
            <a:endParaRPr lang="en-US"/>
          </a:p>
        </p:txBody>
      </p:sp>
    </p:spTree>
    <p:extLst>
      <p:ext uri="{BB962C8B-B14F-4D97-AF65-F5344CB8AC3E}">
        <p14:creationId xmlns:p14="http://schemas.microsoft.com/office/powerpoint/2010/main" val="306909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Crop rotations,</a:t>
            </a:r>
            <a:r>
              <a:rPr lang="en-US" baseline="0" dirty="0" smtClean="0"/>
              <a:t> soil health tests, soil tests. Also check in and make sure that the transition to wholesale is working with your life!</a:t>
            </a:r>
            <a:endParaRPr lang="en-US" dirty="0"/>
          </a:p>
        </p:txBody>
      </p:sp>
      <p:sp>
        <p:nvSpPr>
          <p:cNvPr id="4" name="Slide Number Placeholder 3"/>
          <p:cNvSpPr>
            <a:spLocks noGrp="1"/>
          </p:cNvSpPr>
          <p:nvPr>
            <p:ph type="sldNum" sz="quarter" idx="10"/>
          </p:nvPr>
        </p:nvSpPr>
        <p:spPr/>
        <p:txBody>
          <a:bodyPr/>
          <a:lstStyle/>
          <a:p>
            <a:fld id="{5277ACF7-7672-4235-9A7E-9E5CBA7424AF}" type="slidenum">
              <a:rPr lang="en-US" smtClean="0"/>
              <a:t>13</a:t>
            </a:fld>
            <a:endParaRPr lang="en-US"/>
          </a:p>
        </p:txBody>
      </p:sp>
    </p:spTree>
    <p:extLst>
      <p:ext uri="{BB962C8B-B14F-4D97-AF65-F5344CB8AC3E}">
        <p14:creationId xmlns:p14="http://schemas.microsoft.com/office/powerpoint/2010/main" val="342379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057BF1-0CEE-48D2-A723-5122B9D54153}"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1432176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57BF1-0CEE-48D2-A723-5122B9D54153}"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1937205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57BF1-0CEE-48D2-A723-5122B9D54153}"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389183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57BF1-0CEE-48D2-A723-5122B9D54153}"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1397389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57BF1-0CEE-48D2-A723-5122B9D54153}"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64664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057BF1-0CEE-48D2-A723-5122B9D54153}"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13529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057BF1-0CEE-48D2-A723-5122B9D54153}" type="datetimeFigureOut">
              <a:rPr lang="en-US" smtClean="0"/>
              <a:t>4/14/2016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336163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057BF1-0CEE-48D2-A723-5122B9D54153}" type="datetimeFigureOut">
              <a:rPr lang="en-US" smtClean="0"/>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30651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57BF1-0CEE-48D2-A723-5122B9D54153}" type="datetimeFigureOut">
              <a:rPr lang="en-US" smtClean="0"/>
              <a:t>4/14/2016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390302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57BF1-0CEE-48D2-A723-5122B9D54153}"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426037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57BF1-0CEE-48D2-A723-5122B9D54153}"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380540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B69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57BF1-0CEE-48D2-A723-5122B9D54153}" type="datetimeFigureOut">
              <a:rPr lang="en-US" smtClean="0"/>
              <a:t>4/14/2016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72019-8978-4D77-8A54-C31459B2F632}" type="slidenum">
              <a:rPr lang="en-US" smtClean="0"/>
              <a:t>‹#›</a:t>
            </a:fld>
            <a:endParaRPr lang="en-US"/>
          </a:p>
        </p:txBody>
      </p:sp>
    </p:spTree>
    <p:extLst>
      <p:ext uri="{BB962C8B-B14F-4D97-AF65-F5344CB8AC3E}">
        <p14:creationId xmlns:p14="http://schemas.microsoft.com/office/powerpoint/2010/main" val="388390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smallfarms.cornell.edu" TargetMode="Externa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33F54"/>
        </a:solidFill>
        <a:effectLst/>
      </p:bgPr>
    </p:bg>
    <p:spTree>
      <p:nvGrpSpPr>
        <p:cNvPr id="1" name=""/>
        <p:cNvGrpSpPr/>
        <p:nvPr/>
      </p:nvGrpSpPr>
      <p:grpSpPr>
        <a:xfrm>
          <a:off x="0" y="0"/>
          <a:ext cx="0" cy="0"/>
          <a:chOff x="0" y="0"/>
          <a:chExt cx="0" cy="0"/>
        </a:xfrm>
      </p:grpSpPr>
      <p:sp>
        <p:nvSpPr>
          <p:cNvPr id="20" name="TextBox 19"/>
          <p:cNvSpPr txBox="1"/>
          <p:nvPr/>
        </p:nvSpPr>
        <p:spPr>
          <a:xfrm>
            <a:off x="111510" y="5778152"/>
            <a:ext cx="8018979" cy="987697"/>
          </a:xfrm>
          <a:prstGeom prst="rect">
            <a:avLst/>
          </a:prstGeom>
          <a:solidFill>
            <a:schemeClr val="bg1"/>
          </a:solidFill>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3533" y="5835370"/>
            <a:ext cx="1011346" cy="89897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8497" y="5541413"/>
            <a:ext cx="1623587" cy="105228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073" y="6022936"/>
            <a:ext cx="2498009" cy="707882"/>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28669" b="6739"/>
          <a:stretch/>
        </p:blipFill>
        <p:spPr>
          <a:xfrm>
            <a:off x="8215044" y="3442784"/>
            <a:ext cx="3858635" cy="3323065"/>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r="15102"/>
          <a:stretch/>
        </p:blipFill>
        <p:spPr>
          <a:xfrm>
            <a:off x="8204206" y="119798"/>
            <a:ext cx="3869473" cy="325492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7013" y="5826039"/>
            <a:ext cx="1300663" cy="910584"/>
          </a:xfrm>
          <a:prstGeom prst="rect">
            <a:avLst/>
          </a:prstGeom>
        </p:spPr>
      </p:pic>
      <p:pic>
        <p:nvPicPr>
          <p:cNvPr id="24" name="Picture 23"/>
          <p:cNvPicPr>
            <a:picLocks noChangeAspect="1"/>
          </p:cNvPicPr>
          <p:nvPr/>
        </p:nvPicPr>
        <p:blipFill rotWithShape="1">
          <a:blip r:embed="rId9">
            <a:extLst>
              <a:ext uri="{28A0092B-C50C-407E-A947-70E740481C1C}">
                <a14:useLocalDpi xmlns:a14="http://schemas.microsoft.com/office/drawing/2010/main" val="0"/>
              </a:ext>
            </a:extLst>
          </a:blip>
          <a:srcRect b="9783"/>
          <a:stretch/>
        </p:blipFill>
        <p:spPr>
          <a:xfrm>
            <a:off x="111508" y="119798"/>
            <a:ext cx="8020619" cy="4112904"/>
          </a:xfrm>
          <a:prstGeom prst="rect">
            <a:avLst/>
          </a:prstGeom>
        </p:spPr>
      </p:pic>
      <p:sp>
        <p:nvSpPr>
          <p:cNvPr id="25" name="TextBox 24"/>
          <p:cNvSpPr txBox="1"/>
          <p:nvPr/>
        </p:nvSpPr>
        <p:spPr>
          <a:xfrm>
            <a:off x="108370" y="4232702"/>
            <a:ext cx="8020619" cy="1538883"/>
          </a:xfrm>
          <a:prstGeom prst="rect">
            <a:avLst/>
          </a:prstGeom>
          <a:solidFill>
            <a:srgbClr val="D0B693"/>
          </a:solidFill>
        </p:spPr>
        <p:txBody>
          <a:bodyPr wrap="square" rtlCol="0">
            <a:spAutoFit/>
          </a:bodyPr>
          <a:lstStyle/>
          <a:p>
            <a:pPr algn="ctr"/>
            <a:r>
              <a:rPr lang="en-US" sz="800" b="1" spc="-150" smtClean="0">
                <a:latin typeface="Segoe Print" panose="02000600000000000000" pitchFamily="2" charset="0"/>
              </a:rPr>
              <a:t/>
            </a:r>
            <a:br>
              <a:rPr lang="en-US" sz="800" b="1" spc="-150" smtClean="0">
                <a:latin typeface="Segoe Print" panose="02000600000000000000" pitchFamily="2" charset="0"/>
              </a:rPr>
            </a:br>
            <a:r>
              <a:rPr lang="en-US" sz="2800" b="1" spc="-150" smtClean="0">
                <a:latin typeface="Segoe Print" panose="02000600000000000000" pitchFamily="2" charset="0"/>
              </a:rPr>
              <a:t>16 </a:t>
            </a:r>
            <a:r>
              <a:rPr lang="en-US" sz="2800" b="1" spc="-150" dirty="0">
                <a:latin typeface="Segoe Print" panose="02000600000000000000" pitchFamily="2" charset="0"/>
              </a:rPr>
              <a:t>Lesson Plans </a:t>
            </a:r>
            <a:r>
              <a:rPr lang="en-US" sz="2000" b="1" spc="-150" dirty="0">
                <a:latin typeface="Segoe Print" panose="02000600000000000000" pitchFamily="2" charset="0"/>
              </a:rPr>
              <a:t>to</a:t>
            </a:r>
            <a:r>
              <a:rPr lang="en-US" sz="2800" b="1" spc="-150" dirty="0">
                <a:latin typeface="Segoe Print" panose="02000600000000000000" pitchFamily="2" charset="0"/>
              </a:rPr>
              <a:t> Prepare Small </a:t>
            </a:r>
            <a:r>
              <a:rPr lang="en-US" sz="2000" b="1" spc="-150" dirty="0">
                <a:latin typeface="Segoe Print" panose="02000600000000000000" pitchFamily="2" charset="0"/>
              </a:rPr>
              <a:t>and</a:t>
            </a:r>
            <a:r>
              <a:rPr lang="en-US" sz="2800" b="1" spc="-150" dirty="0">
                <a:latin typeface="Segoe Print" panose="02000600000000000000" pitchFamily="2" charset="0"/>
              </a:rPr>
              <a:t> Mid-scale </a:t>
            </a:r>
          </a:p>
          <a:p>
            <a:pPr algn="ctr"/>
            <a:r>
              <a:rPr lang="en-US" sz="2800" b="1" spc="-150" dirty="0">
                <a:latin typeface="Segoe Print" panose="02000600000000000000" pitchFamily="2" charset="0"/>
              </a:rPr>
              <a:t>Farmers </a:t>
            </a:r>
            <a:r>
              <a:rPr lang="en-US" sz="2000" b="1" spc="-150" dirty="0">
                <a:latin typeface="Segoe Print" panose="02000600000000000000" pitchFamily="2" charset="0"/>
              </a:rPr>
              <a:t>to</a:t>
            </a:r>
            <a:r>
              <a:rPr lang="en-US" sz="2800" b="1" spc="-150" dirty="0">
                <a:latin typeface="Segoe Print" panose="02000600000000000000" pitchFamily="2" charset="0"/>
              </a:rPr>
              <a:t> Enter Food Hubs, Groceries</a:t>
            </a:r>
            <a:r>
              <a:rPr lang="en-US" sz="2800" b="1" spc="-150" dirty="0" smtClean="0">
                <a:latin typeface="Segoe Print" panose="02000600000000000000" pitchFamily="2" charset="0"/>
              </a:rPr>
              <a:t>, Restaurants </a:t>
            </a:r>
            <a:r>
              <a:rPr lang="en-US" sz="2000" b="1" spc="-150" dirty="0">
                <a:latin typeface="Segoe Print" panose="02000600000000000000" pitchFamily="2" charset="0"/>
              </a:rPr>
              <a:t>and</a:t>
            </a:r>
            <a:r>
              <a:rPr lang="en-US" sz="2800" b="1" spc="-150" dirty="0">
                <a:latin typeface="Segoe Print" panose="02000600000000000000" pitchFamily="2" charset="0"/>
              </a:rPr>
              <a:t> </a:t>
            </a:r>
            <a:r>
              <a:rPr lang="en-US" sz="2800" b="1" spc="-150" dirty="0" smtClean="0">
                <a:latin typeface="Segoe Print" panose="02000600000000000000" pitchFamily="2" charset="0"/>
              </a:rPr>
              <a:t>Cooperatives</a:t>
            </a:r>
          </a:p>
          <a:p>
            <a:pPr algn="ctr"/>
            <a:endParaRPr lang="en-US" sz="200" b="1" spc="-150" dirty="0">
              <a:latin typeface="Segoe Print" panose="02000600000000000000" pitchFamily="2" charset="0"/>
            </a:endParaRPr>
          </a:p>
        </p:txBody>
      </p:sp>
    </p:spTree>
    <p:extLst>
      <p:ext uri="{BB962C8B-B14F-4D97-AF65-F5344CB8AC3E}">
        <p14:creationId xmlns:p14="http://schemas.microsoft.com/office/powerpoint/2010/main" val="3057023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Welcome to Agrivi - Google Chrome"/>
          <p:cNvPicPr>
            <a:picLocks noGrp="1" noChangeAspect="1"/>
          </p:cNvPicPr>
          <p:nvPr>
            <p:ph idx="1"/>
          </p:nvPr>
        </p:nvPicPr>
        <p:blipFill rotWithShape="1">
          <a:blip r:embed="rId3">
            <a:extLst>
              <a:ext uri="{28A0092B-C50C-407E-A947-70E740481C1C}">
                <a14:useLocalDpi xmlns:a14="http://schemas.microsoft.com/office/drawing/2010/main" val="0"/>
              </a:ext>
            </a:extLst>
          </a:blip>
          <a:srcRect l="5829" t="23940" r="6983"/>
          <a:stretch/>
        </p:blipFill>
        <p:spPr>
          <a:xfrm>
            <a:off x="67078" y="554636"/>
            <a:ext cx="11971567" cy="5622327"/>
          </a:xfrm>
        </p:spPr>
      </p:pic>
    </p:spTree>
    <p:extLst>
      <p:ext uri="{BB962C8B-B14F-4D97-AF65-F5344CB8AC3E}">
        <p14:creationId xmlns:p14="http://schemas.microsoft.com/office/powerpoint/2010/main" val="859795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nseed crop plan template  [Compatibility Mode] - Excel"/>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5815" y="247758"/>
            <a:ext cx="11300059" cy="6163668"/>
          </a:xfrm>
        </p:spPr>
      </p:pic>
    </p:spTree>
    <p:extLst>
      <p:ext uri="{BB962C8B-B14F-4D97-AF65-F5344CB8AC3E}">
        <p14:creationId xmlns:p14="http://schemas.microsoft.com/office/powerpoint/2010/main" val="1858442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Financial Records		</a:t>
            </a:r>
            <a:endParaRPr lang="en-US" dirty="0">
              <a:latin typeface="Candara" panose="020E0502030303020204" pitchFamily="34" charset="0"/>
            </a:endParaRPr>
          </a:p>
        </p:txBody>
      </p:sp>
      <p:sp>
        <p:nvSpPr>
          <p:cNvPr id="3" name="Content Placeholder 2"/>
          <p:cNvSpPr>
            <a:spLocks noGrp="1"/>
          </p:cNvSpPr>
          <p:nvPr>
            <p:ph idx="1"/>
          </p:nvPr>
        </p:nvSpPr>
        <p:spPr>
          <a:xfrm>
            <a:off x="493427" y="1690688"/>
            <a:ext cx="3074233" cy="4351338"/>
          </a:xfrm>
        </p:spPr>
        <p:txBody>
          <a:bodyPr/>
          <a:lstStyle/>
          <a:p>
            <a:pPr marL="0" indent="0">
              <a:lnSpc>
                <a:spcPct val="200000"/>
              </a:lnSpc>
              <a:buNone/>
            </a:pPr>
            <a:r>
              <a:rPr lang="en-US" dirty="0" smtClean="0">
                <a:latin typeface="Candara" panose="020E0502030303020204" pitchFamily="34" charset="0"/>
              </a:rPr>
              <a:t>Cost of production</a:t>
            </a:r>
          </a:p>
          <a:p>
            <a:pPr marL="0" indent="0">
              <a:lnSpc>
                <a:spcPct val="200000"/>
              </a:lnSpc>
              <a:buNone/>
            </a:pPr>
            <a:r>
              <a:rPr lang="en-US" dirty="0" smtClean="0">
                <a:latin typeface="Candara" panose="020E0502030303020204" pitchFamily="34" charset="0"/>
              </a:rPr>
              <a:t>Sales</a:t>
            </a:r>
            <a:endParaRPr lang="en-US" dirty="0">
              <a:latin typeface="Candara" panose="020E0502030303020204" pitchFamily="34" charset="0"/>
            </a:endParaRPr>
          </a:p>
        </p:txBody>
      </p:sp>
      <p:pic>
        <p:nvPicPr>
          <p:cNvPr id="4" name="Picture 3" descr="Carrot enterprise budget  [Compatibility Mode] - Excel"/>
          <p:cNvPicPr>
            <a:picLocks noChangeAspect="1"/>
          </p:cNvPicPr>
          <p:nvPr/>
        </p:nvPicPr>
        <p:blipFill rotWithShape="1">
          <a:blip r:embed="rId3">
            <a:extLst>
              <a:ext uri="{28A0092B-C50C-407E-A947-70E740481C1C}">
                <a14:useLocalDpi xmlns:a14="http://schemas.microsoft.com/office/drawing/2010/main" val="0"/>
              </a:ext>
            </a:extLst>
          </a:blip>
          <a:srcRect t="14657" r="28565"/>
          <a:stretch/>
        </p:blipFill>
        <p:spPr>
          <a:xfrm>
            <a:off x="3912433" y="1409537"/>
            <a:ext cx="8034728" cy="5167659"/>
          </a:xfrm>
          <a:prstGeom prst="rect">
            <a:avLst/>
          </a:prstGeom>
        </p:spPr>
      </p:pic>
    </p:spTree>
    <p:extLst>
      <p:ext uri="{BB962C8B-B14F-4D97-AF65-F5344CB8AC3E}">
        <p14:creationId xmlns:p14="http://schemas.microsoft.com/office/powerpoint/2010/main" val="272832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862403" cy="1325563"/>
          </a:xfrm>
        </p:spPr>
        <p:txBody>
          <a:bodyPr>
            <a:normAutofit fontScale="90000"/>
          </a:bodyPr>
          <a:lstStyle/>
          <a:p>
            <a:r>
              <a:rPr lang="en-US" dirty="0" smtClean="0">
                <a:latin typeface="Candara" panose="020E0502030303020204" pitchFamily="34" charset="0"/>
              </a:rPr>
              <a:t>Record keeping for farm (and personal) health</a:t>
            </a:r>
            <a:endParaRPr lang="en-US" dirty="0">
              <a:latin typeface="Candara" panose="020E0502030303020204" pitchFamily="34" charset="0"/>
            </a:endParaRPr>
          </a:p>
        </p:txBody>
      </p:sp>
      <p:pic>
        <p:nvPicPr>
          <p:cNvPr id="4" name="Picture 3"/>
          <p:cNvPicPr>
            <a:picLocks noChangeAspect="1"/>
          </p:cNvPicPr>
          <p:nvPr/>
        </p:nvPicPr>
        <p:blipFill rotWithShape="1">
          <a:blip r:embed="rId3"/>
          <a:srcRect b="6367"/>
          <a:stretch/>
        </p:blipFill>
        <p:spPr>
          <a:xfrm>
            <a:off x="6700603" y="254832"/>
            <a:ext cx="5146623" cy="6232641"/>
          </a:xfrm>
          <a:prstGeom prst="rect">
            <a:avLst/>
          </a:prstGeom>
        </p:spPr>
      </p:pic>
      <p:pic>
        <p:nvPicPr>
          <p:cNvPr id="5" name="Picture 4"/>
          <p:cNvPicPr>
            <a:picLocks noChangeAspect="1"/>
          </p:cNvPicPr>
          <p:nvPr/>
        </p:nvPicPr>
        <p:blipFill rotWithShape="1">
          <a:blip r:embed="rId4"/>
          <a:srcRect b="22977"/>
          <a:stretch/>
        </p:blipFill>
        <p:spPr>
          <a:xfrm>
            <a:off x="1083269" y="1825624"/>
            <a:ext cx="5132422" cy="4661849"/>
          </a:xfrm>
          <a:prstGeom prst="rect">
            <a:avLst/>
          </a:prstGeom>
        </p:spPr>
      </p:pic>
    </p:spTree>
    <p:extLst>
      <p:ext uri="{BB962C8B-B14F-4D97-AF65-F5344CB8AC3E}">
        <p14:creationId xmlns:p14="http://schemas.microsoft.com/office/powerpoint/2010/main" val="1191117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6802244" y="100361"/>
            <a:ext cx="5322850" cy="6712801"/>
          </a:xfrm>
          <a:solidFill>
            <a:schemeClr val="bg1"/>
          </a:solidFill>
        </p:spPr>
        <p:txBody>
          <a:bodyPr/>
          <a:lstStyle/>
          <a:p>
            <a:r>
              <a:rPr lang="en-US" dirty="0" smtClean="0">
                <a:solidFill>
                  <a:schemeClr val="bg1"/>
                </a:solidFill>
              </a:rPr>
              <a:t>test</a:t>
            </a:r>
            <a:endParaRPr lang="en-US" dirty="0">
              <a:solidFill>
                <a:schemeClr val="bg1"/>
              </a:solidFill>
            </a:endParaRPr>
          </a:p>
        </p:txBody>
      </p:sp>
      <p:sp>
        <p:nvSpPr>
          <p:cNvPr id="2" name="Title 1"/>
          <p:cNvSpPr>
            <a:spLocks noGrp="1"/>
          </p:cNvSpPr>
          <p:nvPr>
            <p:ph type="ctrTitle"/>
          </p:nvPr>
        </p:nvSpPr>
        <p:spPr>
          <a:xfrm>
            <a:off x="397314" y="355599"/>
            <a:ext cx="5478966" cy="5749899"/>
          </a:xfrm>
        </p:spPr>
        <p:txBody>
          <a:bodyPr>
            <a:normAutofit/>
          </a:bodyPr>
          <a:lstStyle/>
          <a:p>
            <a:pPr algn="l"/>
            <a:r>
              <a:rPr lang="en-US" sz="4000" b="1" dirty="0" smtClean="0">
                <a:latin typeface="Candara" panose="020E0502030303020204" pitchFamily="34" charset="0"/>
              </a:rPr>
              <a:t>Unit 4.2 </a:t>
            </a:r>
            <a:r>
              <a:rPr lang="en-US" dirty="0" smtClean="0">
                <a:latin typeface="Candara" panose="020E0502030303020204" pitchFamily="34" charset="0"/>
              </a:rPr>
              <a:t/>
            </a:r>
            <a:br>
              <a:rPr lang="en-US" dirty="0" smtClean="0">
                <a:latin typeface="Candara" panose="020E0502030303020204" pitchFamily="34" charset="0"/>
              </a:rPr>
            </a:br>
            <a:r>
              <a:rPr lang="en-US" dirty="0" smtClean="0">
                <a:latin typeface="Candara" panose="020E0502030303020204" pitchFamily="34" charset="0"/>
              </a:rPr>
              <a:t/>
            </a:r>
            <a:br>
              <a:rPr lang="en-US" dirty="0" smtClean="0">
                <a:latin typeface="Candara" panose="020E0502030303020204" pitchFamily="34" charset="0"/>
              </a:rPr>
            </a:br>
            <a:r>
              <a:rPr lang="en-US" b="1" dirty="0" smtClean="0">
                <a:latin typeface="Candara" panose="020E0502030303020204" pitchFamily="34" charset="0"/>
              </a:rPr>
              <a:t>Recordkeeping</a:t>
            </a:r>
            <a:r>
              <a:rPr lang="en-US" dirty="0" smtClean="0">
                <a:latin typeface="Candara" panose="020E0502030303020204" pitchFamily="34" charset="0"/>
              </a:rPr>
              <a:t/>
            </a:r>
            <a:br>
              <a:rPr lang="en-US" dirty="0" smtClean="0">
                <a:latin typeface="Candara" panose="020E0502030303020204" pitchFamily="34" charset="0"/>
              </a:rPr>
            </a:br>
            <a:r>
              <a:rPr lang="en-US" dirty="0">
                <a:latin typeface="Candara" panose="020E0502030303020204" pitchFamily="34" charset="0"/>
              </a:rPr>
              <a:t/>
            </a:r>
            <a:br>
              <a:rPr lang="en-US" dirty="0">
                <a:latin typeface="Candara" panose="020E0502030303020204" pitchFamily="34" charset="0"/>
              </a:rPr>
            </a:br>
            <a:r>
              <a:rPr lang="en-US" sz="2200" i="1" dirty="0">
                <a:latin typeface="Candara" panose="020E0502030303020204" pitchFamily="34" charset="0"/>
              </a:rPr>
              <a:t>This </a:t>
            </a:r>
            <a:r>
              <a:rPr lang="en-US" sz="2200" i="1" dirty="0" err="1">
                <a:latin typeface="Candara" panose="020E0502030303020204" pitchFamily="34" charset="0"/>
              </a:rPr>
              <a:t>powerpoint</a:t>
            </a:r>
            <a:r>
              <a:rPr lang="en-US" sz="2200" i="1" dirty="0">
                <a:latin typeface="Candara" panose="020E0502030303020204" pitchFamily="34" charset="0"/>
              </a:rPr>
              <a:t> presentation is a companion resource to the </a:t>
            </a:r>
            <a:r>
              <a:rPr lang="en-US" sz="2200" b="1" i="1" dirty="0">
                <a:latin typeface="Candara" panose="020E0502030303020204" pitchFamily="34" charset="0"/>
              </a:rPr>
              <a:t>‘Baskets to Pallets Teaching Manual’</a:t>
            </a:r>
            <a:r>
              <a:rPr lang="en-US" sz="2200" i="1" dirty="0">
                <a:latin typeface="Candara" panose="020E0502030303020204" pitchFamily="34" charset="0"/>
              </a:rPr>
              <a:t> available at </a:t>
            </a:r>
            <a:r>
              <a:rPr lang="en-US" sz="2200" i="1" dirty="0">
                <a:latin typeface="Candara" panose="020E0502030303020204" pitchFamily="34" charset="0"/>
                <a:hlinkClick r:id="rId2" action="ppaction://hlinkfile"/>
              </a:rPr>
              <a:t>smallfarms.cornell.edu</a:t>
            </a:r>
            <a:r>
              <a:rPr lang="en-US" sz="2200" i="1" dirty="0" smtClean="0">
                <a:latin typeface="Candara" panose="020E0502030303020204" pitchFamily="34" charset="0"/>
              </a:rPr>
              <a:t/>
            </a:r>
            <a:br>
              <a:rPr lang="en-US" sz="2200" i="1" dirty="0" smtClean="0">
                <a:latin typeface="Candara" panose="020E0502030303020204" pitchFamily="34" charset="0"/>
              </a:rPr>
            </a:br>
            <a:r>
              <a:rPr lang="en-US" sz="2200" i="1" dirty="0">
                <a:latin typeface="Candara" panose="020E0502030303020204" pitchFamily="34" charset="0"/>
              </a:rPr>
              <a:t/>
            </a:r>
            <a:br>
              <a:rPr lang="en-US" sz="2200" i="1" dirty="0">
                <a:latin typeface="Candara" panose="020E0502030303020204" pitchFamily="34" charset="0"/>
              </a:rPr>
            </a:br>
            <a:r>
              <a:rPr lang="en-US" sz="1800" i="1" dirty="0" smtClean="0">
                <a:latin typeface="Candara" panose="020E0502030303020204" pitchFamily="34" charset="0"/>
              </a:rPr>
              <a:t>Please see ‘</a:t>
            </a:r>
            <a:r>
              <a:rPr lang="en-US" sz="1800" b="1" i="1" dirty="0" smtClean="0">
                <a:latin typeface="Candara" panose="020E0502030303020204" pitchFamily="34" charset="0"/>
              </a:rPr>
              <a:t>Module 4-Production</a:t>
            </a:r>
            <a:r>
              <a:rPr lang="en-US" sz="1800" i="1" dirty="0" smtClean="0">
                <a:latin typeface="Candara" panose="020E0502030303020204" pitchFamily="34" charset="0"/>
              </a:rPr>
              <a:t>’ for additional teaching resources.</a:t>
            </a:r>
            <a:endParaRPr lang="en-US" sz="1800" i="1" dirty="0">
              <a:latin typeface="Candara" panose="020E0502030303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2013" y="185742"/>
            <a:ext cx="5163312" cy="3453384"/>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73" t="1116" b="1768"/>
          <a:stretch/>
        </p:blipFill>
        <p:spPr>
          <a:xfrm>
            <a:off x="10011711" y="3728220"/>
            <a:ext cx="2033613" cy="2995965"/>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1812" t="1462" r="7018" b="-1462"/>
          <a:stretch/>
        </p:blipFill>
        <p:spPr>
          <a:xfrm>
            <a:off x="6882012" y="3724507"/>
            <a:ext cx="3031421" cy="3050936"/>
          </a:xfrm>
          <a:prstGeom prst="rect">
            <a:avLst/>
          </a:prstGeom>
        </p:spPr>
      </p:pic>
    </p:spTree>
    <p:extLst>
      <p:ext uri="{BB962C8B-B14F-4D97-AF65-F5344CB8AC3E}">
        <p14:creationId xmlns:p14="http://schemas.microsoft.com/office/powerpoint/2010/main" val="1638148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What are the most important records to keep?</a:t>
            </a:r>
            <a:endParaRPr lang="en-US" dirty="0">
              <a:latin typeface="Candara" panose="020E0502030303020204" pitchFamily="34" charset="0"/>
            </a:endParaRPr>
          </a:p>
        </p:txBody>
      </p:sp>
      <p:sp>
        <p:nvSpPr>
          <p:cNvPr id="3" name="Content Placeholder 2"/>
          <p:cNvSpPr>
            <a:spLocks noGrp="1"/>
          </p:cNvSpPr>
          <p:nvPr>
            <p:ph idx="1"/>
          </p:nvPr>
        </p:nvSpPr>
        <p:spPr>
          <a:xfrm>
            <a:off x="1099457" y="1825624"/>
            <a:ext cx="4648200" cy="4879975"/>
          </a:xfrm>
        </p:spPr>
        <p:txBody>
          <a:bodyPr>
            <a:normAutofit fontScale="92500"/>
          </a:bodyPr>
          <a:lstStyle/>
          <a:p>
            <a:pPr marL="0" indent="0">
              <a:buNone/>
            </a:pPr>
            <a:r>
              <a:rPr lang="en-US" sz="3600" dirty="0" smtClean="0"/>
              <a:t>-</a:t>
            </a:r>
            <a:r>
              <a:rPr lang="en-US" sz="3600" dirty="0" smtClean="0">
                <a:latin typeface="Candara" panose="020E0502030303020204" pitchFamily="34" charset="0"/>
              </a:rPr>
              <a:t>Production records</a:t>
            </a:r>
          </a:p>
          <a:p>
            <a:pPr marL="0" indent="0">
              <a:buNone/>
            </a:pPr>
            <a:r>
              <a:rPr lang="en-US" sz="3600" dirty="0">
                <a:latin typeface="Candara" panose="020E0502030303020204" pitchFamily="34" charset="0"/>
              </a:rPr>
              <a:t>	</a:t>
            </a:r>
            <a:r>
              <a:rPr lang="en-US" sz="3600" dirty="0" smtClean="0">
                <a:latin typeface="Candara" panose="020E0502030303020204" pitchFamily="34" charset="0"/>
              </a:rPr>
              <a:t>-what</a:t>
            </a:r>
          </a:p>
          <a:p>
            <a:pPr marL="0" indent="0">
              <a:buNone/>
            </a:pPr>
            <a:r>
              <a:rPr lang="en-US" sz="3600" dirty="0">
                <a:latin typeface="Candara" panose="020E0502030303020204" pitchFamily="34" charset="0"/>
              </a:rPr>
              <a:t>	</a:t>
            </a:r>
            <a:r>
              <a:rPr lang="en-US" sz="3600" dirty="0" smtClean="0">
                <a:latin typeface="Candara" panose="020E0502030303020204" pitchFamily="34" charset="0"/>
              </a:rPr>
              <a:t>-where</a:t>
            </a:r>
          </a:p>
          <a:p>
            <a:pPr marL="0" indent="0">
              <a:buNone/>
            </a:pPr>
            <a:r>
              <a:rPr lang="en-US" sz="3600" dirty="0">
                <a:latin typeface="Candara" panose="020E0502030303020204" pitchFamily="34" charset="0"/>
              </a:rPr>
              <a:t>	</a:t>
            </a:r>
            <a:r>
              <a:rPr lang="en-US" sz="3600" dirty="0" smtClean="0">
                <a:latin typeface="Candara" panose="020E0502030303020204" pitchFamily="34" charset="0"/>
              </a:rPr>
              <a:t>-when</a:t>
            </a:r>
          </a:p>
          <a:p>
            <a:pPr marL="0" indent="0">
              <a:buNone/>
            </a:pPr>
            <a:r>
              <a:rPr lang="en-US" sz="3600" dirty="0">
                <a:latin typeface="Candara" panose="020E0502030303020204" pitchFamily="34" charset="0"/>
              </a:rPr>
              <a:t>	</a:t>
            </a:r>
            <a:r>
              <a:rPr lang="en-US" sz="3600" dirty="0" smtClean="0">
                <a:latin typeface="Candara" panose="020E0502030303020204" pitchFamily="34" charset="0"/>
              </a:rPr>
              <a:t>-how much</a:t>
            </a:r>
          </a:p>
          <a:p>
            <a:pPr marL="0" indent="0">
              <a:buNone/>
            </a:pPr>
            <a:r>
              <a:rPr lang="en-US" sz="3600" dirty="0" smtClean="0">
                <a:latin typeface="Candara" panose="020E0502030303020204" pitchFamily="34" charset="0"/>
              </a:rPr>
              <a:t>-Financial records</a:t>
            </a:r>
          </a:p>
          <a:p>
            <a:pPr marL="0" indent="0">
              <a:buNone/>
            </a:pPr>
            <a:r>
              <a:rPr lang="en-US" sz="3600" dirty="0">
                <a:latin typeface="Candara" panose="020E0502030303020204" pitchFamily="34" charset="0"/>
              </a:rPr>
              <a:t>	</a:t>
            </a:r>
            <a:r>
              <a:rPr lang="en-US" sz="3600" dirty="0" smtClean="0">
                <a:latin typeface="Candara" panose="020E0502030303020204" pitchFamily="34" charset="0"/>
              </a:rPr>
              <a:t>-cost of production</a:t>
            </a:r>
          </a:p>
          <a:p>
            <a:pPr marL="0" indent="0">
              <a:buNone/>
            </a:pPr>
            <a:r>
              <a:rPr lang="en-US" sz="3600" dirty="0">
                <a:latin typeface="Candara" panose="020E0502030303020204" pitchFamily="34" charset="0"/>
              </a:rPr>
              <a:t>	</a:t>
            </a:r>
            <a:r>
              <a:rPr lang="en-US" sz="3600" dirty="0" smtClean="0">
                <a:latin typeface="Candara" panose="020E0502030303020204" pitchFamily="34" charset="0"/>
              </a:rPr>
              <a:t>-sales</a:t>
            </a:r>
          </a:p>
          <a:p>
            <a:pPr marL="0" indent="0">
              <a:buNone/>
            </a:pPr>
            <a:endParaRPr lang="en-US" dirty="0" smtClean="0"/>
          </a:p>
        </p:txBody>
      </p:sp>
      <p:sp>
        <p:nvSpPr>
          <p:cNvPr id="4" name="TextBox 3"/>
          <p:cNvSpPr txBox="1"/>
          <p:nvPr/>
        </p:nvSpPr>
        <p:spPr>
          <a:xfrm>
            <a:off x="6574971" y="1777772"/>
            <a:ext cx="5544457" cy="3970318"/>
          </a:xfrm>
          <a:prstGeom prst="rect">
            <a:avLst/>
          </a:prstGeom>
          <a:noFill/>
        </p:spPr>
        <p:txBody>
          <a:bodyPr wrap="square" rtlCol="0">
            <a:spAutoFit/>
          </a:bodyPr>
          <a:lstStyle/>
          <a:p>
            <a:r>
              <a:rPr lang="en-US" sz="3600" dirty="0" smtClean="0">
                <a:latin typeface="Candara" panose="020E0502030303020204" pitchFamily="34" charset="0"/>
              </a:rPr>
              <a:t>-Food safety records</a:t>
            </a:r>
          </a:p>
          <a:p>
            <a:r>
              <a:rPr lang="en-US" sz="3600" dirty="0">
                <a:latin typeface="Candara" panose="020E0502030303020204" pitchFamily="34" charset="0"/>
              </a:rPr>
              <a:t>	</a:t>
            </a:r>
            <a:r>
              <a:rPr lang="en-US" sz="3600" dirty="0" smtClean="0">
                <a:latin typeface="Candara" panose="020E0502030303020204" pitchFamily="34" charset="0"/>
              </a:rPr>
              <a:t>-inputs</a:t>
            </a:r>
          </a:p>
          <a:p>
            <a:r>
              <a:rPr lang="en-US" sz="3600" dirty="0">
                <a:latin typeface="Candara" panose="020E0502030303020204" pitchFamily="34" charset="0"/>
              </a:rPr>
              <a:t>	</a:t>
            </a:r>
            <a:r>
              <a:rPr lang="en-US" sz="3600" dirty="0" smtClean="0">
                <a:latin typeface="Candara" panose="020E0502030303020204" pitchFamily="34" charset="0"/>
              </a:rPr>
              <a:t>-origins</a:t>
            </a:r>
          </a:p>
          <a:p>
            <a:endParaRPr lang="en-US" sz="3600" dirty="0">
              <a:latin typeface="Candara" panose="020E0502030303020204" pitchFamily="34" charset="0"/>
            </a:endParaRPr>
          </a:p>
          <a:p>
            <a:r>
              <a:rPr lang="en-US" sz="3600" dirty="0" smtClean="0">
                <a:latin typeface="Candara" panose="020E0502030303020204" pitchFamily="34" charset="0"/>
              </a:rPr>
              <a:t>-Farm health records</a:t>
            </a:r>
          </a:p>
          <a:p>
            <a:r>
              <a:rPr lang="en-US" sz="3600" dirty="0">
                <a:latin typeface="Candara" panose="020E0502030303020204" pitchFamily="34" charset="0"/>
              </a:rPr>
              <a:t>	</a:t>
            </a:r>
            <a:r>
              <a:rPr lang="en-US" sz="3600" dirty="0" smtClean="0">
                <a:latin typeface="Candara" panose="020E0502030303020204" pitchFamily="34" charset="0"/>
              </a:rPr>
              <a:t>-crop rotations</a:t>
            </a:r>
          </a:p>
          <a:p>
            <a:r>
              <a:rPr lang="en-US" sz="3600" dirty="0">
                <a:latin typeface="Candara" panose="020E0502030303020204" pitchFamily="34" charset="0"/>
              </a:rPr>
              <a:t>	</a:t>
            </a:r>
            <a:r>
              <a:rPr lang="en-US" sz="3600" dirty="0" smtClean="0">
                <a:latin typeface="Candara" panose="020E0502030303020204" pitchFamily="34" charset="0"/>
              </a:rPr>
              <a:t>-soil tests over time</a:t>
            </a:r>
            <a:endParaRPr lang="en-US" sz="3600" dirty="0">
              <a:latin typeface="Candara" panose="020E0502030303020204" pitchFamily="34" charset="0"/>
            </a:endParaRPr>
          </a:p>
        </p:txBody>
      </p:sp>
      <p:sp>
        <p:nvSpPr>
          <p:cNvPr id="5" name="Rectangle 4"/>
          <p:cNvSpPr/>
          <p:nvPr/>
        </p:nvSpPr>
        <p:spPr>
          <a:xfrm>
            <a:off x="838200" y="1748744"/>
            <a:ext cx="4430486" cy="290013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45458" y="4724304"/>
            <a:ext cx="5228771" cy="18723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54057" y="1738540"/>
            <a:ext cx="4934857" cy="191906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84686" y="3860803"/>
            <a:ext cx="5544457" cy="21336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67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381298" y="110330"/>
            <a:ext cx="9261719" cy="6747670"/>
          </a:xfrm>
          <a:prstGeom prst="rect">
            <a:avLst/>
          </a:prstGeom>
        </p:spPr>
      </p:pic>
      <p:sp>
        <p:nvSpPr>
          <p:cNvPr id="2" name="Title 1"/>
          <p:cNvSpPr>
            <a:spLocks noGrp="1"/>
          </p:cNvSpPr>
          <p:nvPr>
            <p:ph type="title"/>
          </p:nvPr>
        </p:nvSpPr>
        <p:spPr>
          <a:xfrm>
            <a:off x="1695755" y="365125"/>
            <a:ext cx="8828731" cy="1325563"/>
          </a:xfrm>
        </p:spPr>
        <p:txBody>
          <a:bodyPr/>
          <a:lstStyle/>
          <a:p>
            <a:r>
              <a:rPr lang="en-US" dirty="0" smtClean="0">
                <a:latin typeface="Candara" panose="020E0502030303020204" pitchFamily="34" charset="0"/>
              </a:rPr>
              <a:t>How much does it cost to not know?</a:t>
            </a:r>
            <a:endParaRPr lang="en-US" dirty="0">
              <a:latin typeface="Candara" panose="020E0502030303020204" pitchFamily="34" charset="0"/>
            </a:endParaRPr>
          </a:p>
        </p:txBody>
      </p:sp>
    </p:spTree>
    <p:extLst>
      <p:ext uri="{BB962C8B-B14F-4D97-AF65-F5344CB8AC3E}">
        <p14:creationId xmlns:p14="http://schemas.microsoft.com/office/powerpoint/2010/main" val="2492083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Production Records</a:t>
            </a:r>
            <a:endParaRPr lang="en-US" dirty="0">
              <a:latin typeface="Candara" panose="020E0502030303020204" pitchFamily="34" charset="0"/>
            </a:endParaRPr>
          </a:p>
        </p:txBody>
      </p:sp>
      <p:sp>
        <p:nvSpPr>
          <p:cNvPr id="3" name="Content Placeholder 2"/>
          <p:cNvSpPr>
            <a:spLocks noGrp="1"/>
          </p:cNvSpPr>
          <p:nvPr>
            <p:ph idx="1"/>
          </p:nvPr>
        </p:nvSpPr>
        <p:spPr/>
        <p:txBody>
          <a:bodyPr/>
          <a:lstStyle/>
          <a:p>
            <a:pPr marL="0" indent="0">
              <a:lnSpc>
                <a:spcPct val="200000"/>
              </a:lnSpc>
              <a:buNone/>
            </a:pPr>
            <a:r>
              <a:rPr lang="en-US" dirty="0" smtClean="0">
                <a:latin typeface="Candara" panose="020E0502030303020204" pitchFamily="34" charset="0"/>
              </a:rPr>
              <a:t>Planting and seeding schedules</a:t>
            </a:r>
          </a:p>
          <a:p>
            <a:pPr marL="0" indent="0">
              <a:lnSpc>
                <a:spcPct val="200000"/>
              </a:lnSpc>
              <a:buNone/>
            </a:pPr>
            <a:r>
              <a:rPr lang="en-US" dirty="0" smtClean="0">
                <a:latin typeface="Candara" panose="020E0502030303020204" pitchFamily="34" charset="0"/>
              </a:rPr>
              <a:t>Harvest Schedules</a:t>
            </a:r>
          </a:p>
          <a:p>
            <a:pPr marL="0" indent="0">
              <a:lnSpc>
                <a:spcPct val="200000"/>
              </a:lnSpc>
              <a:buNone/>
            </a:pPr>
            <a:r>
              <a:rPr lang="en-US" dirty="0" smtClean="0">
                <a:latin typeface="Candara" panose="020E0502030303020204" pitchFamily="34" charset="0"/>
              </a:rPr>
              <a:t>Field maps</a:t>
            </a:r>
            <a:endParaRPr lang="en-US" dirty="0">
              <a:latin typeface="Candara" panose="020E0502030303020204" pitchFamily="34" charset="0"/>
            </a:endParaRPr>
          </a:p>
        </p:txBody>
      </p:sp>
    </p:spTree>
    <p:extLst>
      <p:ext uri="{BB962C8B-B14F-4D97-AF65-F5344CB8AC3E}">
        <p14:creationId xmlns:p14="http://schemas.microsoft.com/office/powerpoint/2010/main" val="1119017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84" y="353402"/>
            <a:ext cx="10515600" cy="1325563"/>
          </a:xfrm>
        </p:spPr>
        <p:txBody>
          <a:bodyPr/>
          <a:lstStyle/>
          <a:p>
            <a:r>
              <a:rPr lang="en-US" dirty="0" smtClean="0">
                <a:latin typeface="Candara" panose="020E0502030303020204" pitchFamily="34" charset="0"/>
              </a:rPr>
              <a:t>Available Programs</a:t>
            </a:r>
            <a:endParaRPr lang="en-US" dirty="0">
              <a:latin typeface="Candara" panose="020E0502030303020204" pitchFamily="34" charset="0"/>
            </a:endParaRPr>
          </a:p>
        </p:txBody>
      </p:sp>
      <p:pic>
        <p:nvPicPr>
          <p:cNvPr id="4" name="Content Placeholder 3" descr="Crop Scheduling and Record Keeping for Market Farming - Farm Produce Manager - Google Chrome"/>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2079" r="21785" b="15870"/>
          <a:stretch/>
        </p:blipFill>
        <p:spPr>
          <a:xfrm>
            <a:off x="5556738" y="825348"/>
            <a:ext cx="6307016" cy="5155749"/>
          </a:xfrm>
        </p:spPr>
      </p:pic>
      <p:sp>
        <p:nvSpPr>
          <p:cNvPr id="5" name="TextBox 4"/>
          <p:cNvSpPr txBox="1"/>
          <p:nvPr/>
        </p:nvSpPr>
        <p:spPr>
          <a:xfrm>
            <a:off x="474784" y="1547446"/>
            <a:ext cx="4636478" cy="4401205"/>
          </a:xfrm>
          <a:prstGeom prst="rect">
            <a:avLst/>
          </a:prstGeom>
          <a:noFill/>
        </p:spPr>
        <p:txBody>
          <a:bodyPr wrap="square" rtlCol="0">
            <a:spAutoFit/>
          </a:bodyPr>
          <a:lstStyle/>
          <a:p>
            <a:pPr>
              <a:lnSpc>
                <a:spcPct val="200000"/>
              </a:lnSpc>
            </a:pPr>
            <a:r>
              <a:rPr lang="en-US" sz="2800" dirty="0" smtClean="0">
                <a:latin typeface="Candara" panose="020E0502030303020204" pitchFamily="34" charset="0"/>
              </a:rPr>
              <a:t>Farm Produce Manager</a:t>
            </a:r>
          </a:p>
          <a:p>
            <a:pPr>
              <a:lnSpc>
                <a:spcPct val="200000"/>
              </a:lnSpc>
            </a:pPr>
            <a:r>
              <a:rPr lang="en-US" sz="2800" dirty="0" smtClean="0">
                <a:latin typeface="Candara" panose="020E0502030303020204" pitchFamily="34" charset="0"/>
              </a:rPr>
              <a:t>Ag Squared</a:t>
            </a:r>
          </a:p>
          <a:p>
            <a:pPr>
              <a:lnSpc>
                <a:spcPct val="200000"/>
              </a:lnSpc>
            </a:pPr>
            <a:r>
              <a:rPr lang="en-US" sz="2800" dirty="0" err="1" smtClean="0">
                <a:latin typeface="Candara" panose="020E0502030303020204" pitchFamily="34" charset="0"/>
              </a:rPr>
              <a:t>Agrivi</a:t>
            </a:r>
            <a:endParaRPr lang="en-US" sz="2800" dirty="0" smtClean="0">
              <a:latin typeface="Candara" panose="020E0502030303020204" pitchFamily="34" charset="0"/>
            </a:endParaRPr>
          </a:p>
          <a:p>
            <a:pPr>
              <a:lnSpc>
                <a:spcPct val="200000"/>
              </a:lnSpc>
            </a:pPr>
            <a:r>
              <a:rPr lang="en-US" sz="2800" dirty="0" smtClean="0">
                <a:latin typeface="Candara" panose="020E0502030303020204" pitchFamily="34" charset="0"/>
              </a:rPr>
              <a:t>Excel</a:t>
            </a:r>
          </a:p>
          <a:p>
            <a:pPr>
              <a:lnSpc>
                <a:spcPct val="200000"/>
              </a:lnSpc>
            </a:pPr>
            <a:r>
              <a:rPr lang="en-US" sz="2800" dirty="0" smtClean="0">
                <a:latin typeface="Candara" panose="020E0502030303020204" pitchFamily="34" charset="0"/>
              </a:rPr>
              <a:t>Others?</a:t>
            </a:r>
            <a:endParaRPr lang="en-US" sz="2800" dirty="0">
              <a:latin typeface="Candara" panose="020E0502030303020204" pitchFamily="34" charset="0"/>
            </a:endParaRPr>
          </a:p>
        </p:txBody>
      </p:sp>
    </p:spTree>
    <p:extLst>
      <p:ext uri="{BB962C8B-B14F-4D97-AF65-F5344CB8AC3E}">
        <p14:creationId xmlns:p14="http://schemas.microsoft.com/office/powerpoint/2010/main" val="4175234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hedules By Planting Start - Google Chrom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2709" y="422537"/>
            <a:ext cx="11108581" cy="6059226"/>
          </a:xfrm>
        </p:spPr>
      </p:pic>
    </p:spTree>
    <p:extLst>
      <p:ext uri="{BB962C8B-B14F-4D97-AF65-F5344CB8AC3E}">
        <p14:creationId xmlns:p14="http://schemas.microsoft.com/office/powerpoint/2010/main" val="215417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p Schedule - Windows Photo Viewe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4274" t="20015" r="36118" b="13065"/>
          <a:stretch/>
        </p:blipFill>
        <p:spPr>
          <a:xfrm>
            <a:off x="2606516" y="111442"/>
            <a:ext cx="7177564" cy="6614478"/>
          </a:xfrm>
        </p:spPr>
      </p:pic>
    </p:spTree>
    <p:extLst>
      <p:ext uri="{BB962C8B-B14F-4D97-AF65-F5344CB8AC3E}">
        <p14:creationId xmlns:p14="http://schemas.microsoft.com/office/powerpoint/2010/main" val="271229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gSquared | Home - Google Chrome"/>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2814" r="22960"/>
          <a:stretch/>
        </p:blipFill>
        <p:spPr>
          <a:xfrm>
            <a:off x="2965938" y="127817"/>
            <a:ext cx="6576646" cy="6615450"/>
          </a:xfrm>
        </p:spPr>
      </p:pic>
    </p:spTree>
    <p:extLst>
      <p:ext uri="{BB962C8B-B14F-4D97-AF65-F5344CB8AC3E}">
        <p14:creationId xmlns:p14="http://schemas.microsoft.com/office/powerpoint/2010/main" val="321507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2656</TotalTime>
  <Words>242</Words>
  <Application>Microsoft Office PowerPoint</Application>
  <PresentationFormat>Widescreen</PresentationFormat>
  <Paragraphs>48</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Candara</vt:lpstr>
      <vt:lpstr>Segoe Print</vt:lpstr>
      <vt:lpstr>Office Theme</vt:lpstr>
      <vt:lpstr>PowerPoint Presentation</vt:lpstr>
      <vt:lpstr>Unit 4.2   Recordkeeping  This powerpoint presentation is a companion resource to the ‘Baskets to Pallets Teaching Manual’ available at smallfarms.cornell.edu  Please see ‘Module 4-Production’ for additional teaching resources.</vt:lpstr>
      <vt:lpstr>What are the most important records to keep?</vt:lpstr>
      <vt:lpstr>How much does it cost to not know?</vt:lpstr>
      <vt:lpstr>Production Records</vt:lpstr>
      <vt:lpstr>Available Programs</vt:lpstr>
      <vt:lpstr>PowerPoint Presentation</vt:lpstr>
      <vt:lpstr>PowerPoint Presentation</vt:lpstr>
      <vt:lpstr>PowerPoint Presentation</vt:lpstr>
      <vt:lpstr>PowerPoint Presentation</vt:lpstr>
      <vt:lpstr>PowerPoint Presentation</vt:lpstr>
      <vt:lpstr>Financial Records  </vt:lpstr>
      <vt:lpstr>Record keeping for farm (and personal) health</vt:lpstr>
    </vt:vector>
  </TitlesOfParts>
  <Company>Cornell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Sparking a Wholesale Revolution:  Preparing Small and Mid-size Farmers to Enter Larger Markets</dc:title>
  <dc:creator>Violet W. Stone</dc:creator>
  <cp:lastModifiedBy>Tara Kathleen Hammonds</cp:lastModifiedBy>
  <cp:revision>28</cp:revision>
  <dcterms:created xsi:type="dcterms:W3CDTF">2015-09-14T18:57:08Z</dcterms:created>
  <dcterms:modified xsi:type="dcterms:W3CDTF">2016-04-14T17:20:14Z</dcterms:modified>
</cp:coreProperties>
</file>