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handoutMasterIdLst>
    <p:handoutMasterId r:id="rId53"/>
  </p:handoutMasterIdLst>
  <p:sldIdLst>
    <p:sldId id="364" r:id="rId2"/>
    <p:sldId id="365" r:id="rId3"/>
    <p:sldId id="282" r:id="rId4"/>
    <p:sldId id="353" r:id="rId5"/>
    <p:sldId id="356" r:id="rId6"/>
    <p:sldId id="354" r:id="rId7"/>
    <p:sldId id="358" r:id="rId8"/>
    <p:sldId id="273" r:id="rId9"/>
    <p:sldId id="361" r:id="rId10"/>
    <p:sldId id="362" r:id="rId11"/>
    <p:sldId id="275" r:id="rId12"/>
    <p:sldId id="276" r:id="rId13"/>
    <p:sldId id="283" r:id="rId14"/>
    <p:sldId id="284" r:id="rId15"/>
    <p:sldId id="327" r:id="rId16"/>
    <p:sldId id="336" r:id="rId17"/>
    <p:sldId id="330" r:id="rId18"/>
    <p:sldId id="331" r:id="rId19"/>
    <p:sldId id="332" r:id="rId20"/>
    <p:sldId id="333" r:id="rId21"/>
    <p:sldId id="334" r:id="rId22"/>
    <p:sldId id="335" r:id="rId23"/>
    <p:sldId id="357" r:id="rId24"/>
    <p:sldId id="285" r:id="rId25"/>
    <p:sldId id="292" r:id="rId26"/>
    <p:sldId id="293" r:id="rId27"/>
    <p:sldId id="294" r:id="rId28"/>
    <p:sldId id="295" r:id="rId29"/>
    <p:sldId id="300" r:id="rId30"/>
    <p:sldId id="366" r:id="rId31"/>
    <p:sldId id="340" r:id="rId32"/>
    <p:sldId id="341" r:id="rId33"/>
    <p:sldId id="339" r:id="rId34"/>
    <p:sldId id="337" r:id="rId35"/>
    <p:sldId id="329" r:id="rId36"/>
    <p:sldId id="305" r:id="rId37"/>
    <p:sldId id="306" r:id="rId38"/>
    <p:sldId id="308" r:id="rId39"/>
    <p:sldId id="344" r:id="rId40"/>
    <p:sldId id="346" r:id="rId41"/>
    <p:sldId id="347" r:id="rId42"/>
    <p:sldId id="348" r:id="rId43"/>
    <p:sldId id="350" r:id="rId44"/>
    <p:sldId id="311" r:id="rId45"/>
    <p:sldId id="351" r:id="rId46"/>
    <p:sldId id="309" r:id="rId47"/>
    <p:sldId id="310" r:id="rId48"/>
    <p:sldId id="355" r:id="rId49"/>
    <p:sldId id="352" r:id="rId50"/>
    <p:sldId id="363" r:id="rId5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3F54"/>
    <a:srgbClr val="D0B693"/>
    <a:srgbClr val="CCA9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81" autoAdjust="0"/>
    <p:restoredTop sz="94660"/>
  </p:normalViewPr>
  <p:slideViewPr>
    <p:cSldViewPr snapToGrid="0">
      <p:cViewPr varScale="1">
        <p:scale>
          <a:sx n="70" d="100"/>
          <a:sy n="70" d="100"/>
        </p:scale>
        <p:origin x="61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2EFDDF02-4A2D-4F0E-A5CD-6DA0D075FA91}" type="datetimeFigureOut">
              <a:rPr lang="en-US" smtClean="0"/>
              <a:t>4/19/2016</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65627DB9-6BB8-45BE-A3EA-39B189821B52}" type="slidenum">
              <a:rPr lang="en-US" smtClean="0"/>
              <a:t>‹#›</a:t>
            </a:fld>
            <a:endParaRPr lang="en-US"/>
          </a:p>
        </p:txBody>
      </p:sp>
    </p:spTree>
    <p:extLst>
      <p:ext uri="{BB962C8B-B14F-4D97-AF65-F5344CB8AC3E}">
        <p14:creationId xmlns:p14="http://schemas.microsoft.com/office/powerpoint/2010/main" val="33323993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A52EBEA-A4CF-4FF2-A32F-97485F77CCEF}" type="datetimeFigureOut">
              <a:rPr lang="en-US" smtClean="0"/>
              <a:t>4/19/2016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22B46B9-8CEF-453C-979C-F286836CC2EB}" type="slidenum">
              <a:rPr lang="en-US" smtClean="0"/>
              <a:t>‹#›</a:t>
            </a:fld>
            <a:endParaRPr lang="en-US"/>
          </a:p>
        </p:txBody>
      </p:sp>
    </p:spTree>
    <p:extLst>
      <p:ext uri="{BB962C8B-B14F-4D97-AF65-F5344CB8AC3E}">
        <p14:creationId xmlns:p14="http://schemas.microsoft.com/office/powerpoint/2010/main" val="3407834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2B46B9-8CEF-453C-979C-F286836CC2EB}" type="slidenum">
              <a:rPr lang="en-US" smtClean="0"/>
              <a:t>1</a:t>
            </a:fld>
            <a:endParaRPr lang="en-US"/>
          </a:p>
        </p:txBody>
      </p:sp>
    </p:spTree>
    <p:extLst>
      <p:ext uri="{BB962C8B-B14F-4D97-AF65-F5344CB8AC3E}">
        <p14:creationId xmlns:p14="http://schemas.microsoft.com/office/powerpoint/2010/main" val="825633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Yellow bellies down</a:t>
            </a:r>
            <a:endParaRPr lang="en-US" dirty="0"/>
          </a:p>
        </p:txBody>
      </p:sp>
      <p:sp>
        <p:nvSpPr>
          <p:cNvPr id="4" name="Slide Number Placeholder 3"/>
          <p:cNvSpPr>
            <a:spLocks noGrp="1"/>
          </p:cNvSpPr>
          <p:nvPr>
            <p:ph type="sldNum" sz="quarter" idx="10"/>
          </p:nvPr>
        </p:nvSpPr>
        <p:spPr/>
        <p:txBody>
          <a:bodyPr/>
          <a:lstStyle/>
          <a:p>
            <a:fld id="{E22B46B9-8CEF-453C-979C-F286836CC2EB}" type="slidenum">
              <a:rPr lang="en-US" smtClean="0"/>
              <a:t>38</a:t>
            </a:fld>
            <a:endParaRPr lang="en-US"/>
          </a:p>
        </p:txBody>
      </p:sp>
    </p:spTree>
    <p:extLst>
      <p:ext uri="{BB962C8B-B14F-4D97-AF65-F5344CB8AC3E}">
        <p14:creationId xmlns:p14="http://schemas.microsoft.com/office/powerpoint/2010/main" val="4041374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Conventional Boxes-earlier</a:t>
            </a:r>
            <a:r>
              <a:rPr lang="en-US" baseline="0" dirty="0" smtClean="0"/>
              <a:t> in the presentation you learned of some requirements from NY wholesale buyers.  Sometimes these buyers specify what type of box they want the product to be in</a:t>
            </a:r>
          </a:p>
          <a:p>
            <a:endParaRPr lang="en-US" baseline="0" dirty="0" smtClean="0"/>
          </a:p>
          <a:p>
            <a:r>
              <a:rPr lang="en-US" baseline="0" dirty="0" smtClean="0"/>
              <a:t>Farm Identification-this gives the wholesaler an idea of where the product is coming from.  Example: In Erie County NY the Buffalo Public Schools are sourcing more product locally.  Instead of working directly with the farmer they have continued to buy from their distributor.  Since the distributor requires farm id labels on their product they have been able to let the schools know what products are locally grown.  This has given the opportunity for the school to provide information about the farm the produce is coming from to the students eating their lunches.</a:t>
            </a:r>
            <a:endParaRPr lang="en-US" dirty="0"/>
          </a:p>
        </p:txBody>
      </p:sp>
      <p:sp>
        <p:nvSpPr>
          <p:cNvPr id="4" name="Slide Number Placeholder 3"/>
          <p:cNvSpPr>
            <a:spLocks noGrp="1"/>
          </p:cNvSpPr>
          <p:nvPr>
            <p:ph type="sldNum" sz="quarter" idx="10"/>
          </p:nvPr>
        </p:nvSpPr>
        <p:spPr/>
        <p:txBody>
          <a:bodyPr/>
          <a:lstStyle/>
          <a:p>
            <a:fld id="{E22B46B9-8CEF-453C-979C-F286836CC2EB}" type="slidenum">
              <a:rPr lang="en-US" smtClean="0"/>
              <a:t>39</a:t>
            </a:fld>
            <a:endParaRPr lang="en-US"/>
          </a:p>
        </p:txBody>
      </p:sp>
    </p:spTree>
    <p:extLst>
      <p:ext uri="{BB962C8B-B14F-4D97-AF65-F5344CB8AC3E}">
        <p14:creationId xmlns:p14="http://schemas.microsoft.com/office/powerpoint/2010/main" val="3413114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Local means different things to different wholesale buyers.  The buyers often base their</a:t>
            </a:r>
            <a:r>
              <a:rPr lang="en-US" baseline="0" dirty="0" smtClean="0"/>
              <a:t> “local” definition on distance.</a:t>
            </a:r>
            <a:endParaRPr lang="en-US" dirty="0"/>
          </a:p>
        </p:txBody>
      </p:sp>
      <p:sp>
        <p:nvSpPr>
          <p:cNvPr id="4" name="Slide Number Placeholder 3"/>
          <p:cNvSpPr>
            <a:spLocks noGrp="1"/>
          </p:cNvSpPr>
          <p:nvPr>
            <p:ph type="sldNum" sz="quarter" idx="10"/>
          </p:nvPr>
        </p:nvSpPr>
        <p:spPr/>
        <p:txBody>
          <a:bodyPr/>
          <a:lstStyle/>
          <a:p>
            <a:fld id="{E22B46B9-8CEF-453C-979C-F286836CC2EB}" type="slidenum">
              <a:rPr lang="en-US" smtClean="0"/>
              <a:t>40</a:t>
            </a:fld>
            <a:endParaRPr lang="en-US"/>
          </a:p>
        </p:txBody>
      </p:sp>
    </p:spTree>
    <p:extLst>
      <p:ext uri="{BB962C8B-B14F-4D97-AF65-F5344CB8AC3E}">
        <p14:creationId xmlns:p14="http://schemas.microsoft.com/office/powerpoint/2010/main" val="1918931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Todd Schmidt-</a:t>
            </a:r>
            <a:r>
              <a:rPr lang="en-US" baseline="0" dirty="0" smtClean="0"/>
              <a:t> Local Example of local definition </a:t>
            </a:r>
            <a:endParaRPr lang="en-US" dirty="0"/>
          </a:p>
        </p:txBody>
      </p:sp>
      <p:sp>
        <p:nvSpPr>
          <p:cNvPr id="4" name="Slide Number Placeholder 3"/>
          <p:cNvSpPr>
            <a:spLocks noGrp="1"/>
          </p:cNvSpPr>
          <p:nvPr>
            <p:ph type="sldNum" sz="quarter" idx="10"/>
          </p:nvPr>
        </p:nvSpPr>
        <p:spPr/>
        <p:txBody>
          <a:bodyPr/>
          <a:lstStyle/>
          <a:p>
            <a:fld id="{E22B46B9-8CEF-453C-979C-F286836CC2EB}" type="slidenum">
              <a:rPr lang="en-US" smtClean="0"/>
              <a:t>41</a:t>
            </a:fld>
            <a:endParaRPr lang="en-US"/>
          </a:p>
        </p:txBody>
      </p:sp>
    </p:spTree>
    <p:extLst>
      <p:ext uri="{BB962C8B-B14F-4D97-AF65-F5344CB8AC3E}">
        <p14:creationId xmlns:p14="http://schemas.microsoft.com/office/powerpoint/2010/main" val="493479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a:t>
            </a:r>
            <a:r>
              <a:rPr lang="en-US" baseline="0" dirty="0" smtClean="0"/>
              <a:t> http://mofarmtoschool.missouri.edu/files/packing.pdf </a:t>
            </a:r>
            <a:endParaRPr lang="en-US" dirty="0"/>
          </a:p>
        </p:txBody>
      </p:sp>
      <p:sp>
        <p:nvSpPr>
          <p:cNvPr id="4" name="Slide Number Placeholder 3"/>
          <p:cNvSpPr>
            <a:spLocks noGrp="1"/>
          </p:cNvSpPr>
          <p:nvPr>
            <p:ph type="sldNum" sz="quarter" idx="10"/>
          </p:nvPr>
        </p:nvSpPr>
        <p:spPr/>
        <p:txBody>
          <a:bodyPr/>
          <a:lstStyle/>
          <a:p>
            <a:fld id="{E22B46B9-8CEF-453C-979C-F286836CC2EB}" type="slidenum">
              <a:rPr lang="en-US" smtClean="0"/>
              <a:t>45</a:t>
            </a:fld>
            <a:endParaRPr lang="en-US"/>
          </a:p>
        </p:txBody>
      </p:sp>
    </p:spTree>
    <p:extLst>
      <p:ext uri="{BB962C8B-B14F-4D97-AF65-F5344CB8AC3E}">
        <p14:creationId xmlns:p14="http://schemas.microsoft.com/office/powerpoint/2010/main" val="2815106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lecture focuses on collaborative marketing as a piece of your farm marketing strategy.  Topics covered include: a compare and contrast of collaborative versus cooperative marketing, options for formal structures for collaborative marketing, obstacles to consider and success factors.  </a:t>
            </a:r>
          </a:p>
        </p:txBody>
      </p:sp>
      <p:sp>
        <p:nvSpPr>
          <p:cNvPr id="4" name="Slide Number Placeholder 3"/>
          <p:cNvSpPr>
            <a:spLocks noGrp="1"/>
          </p:cNvSpPr>
          <p:nvPr>
            <p:ph type="sldNum" sz="quarter" idx="10"/>
          </p:nvPr>
        </p:nvSpPr>
        <p:spPr/>
        <p:txBody>
          <a:bodyPr/>
          <a:lstStyle/>
          <a:p>
            <a:fld id="{50EB58CE-48B1-4EF0-81AC-8B174316FB94}" type="slidenum">
              <a:rPr lang="en-US" smtClean="0"/>
              <a:t>2</a:t>
            </a:fld>
            <a:endParaRPr lang="en-US"/>
          </a:p>
        </p:txBody>
      </p:sp>
    </p:spTree>
    <p:extLst>
      <p:ext uri="{BB962C8B-B14F-4D97-AF65-F5344CB8AC3E}">
        <p14:creationId xmlns:p14="http://schemas.microsoft.com/office/powerpoint/2010/main" val="2748425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Labeling for value added-lettuce bags</a:t>
            </a:r>
          </a:p>
          <a:p>
            <a:r>
              <a:rPr lang="en-US" dirty="0" smtClean="0"/>
              <a:t>Labeling</a:t>
            </a:r>
            <a:r>
              <a:rPr lang="en-US" baseline="0" dirty="0" smtClean="0"/>
              <a:t> the actual product-</a:t>
            </a:r>
            <a:endParaRPr lang="en-US" dirty="0"/>
          </a:p>
        </p:txBody>
      </p:sp>
      <p:sp>
        <p:nvSpPr>
          <p:cNvPr id="4" name="Slide Number Placeholder 3"/>
          <p:cNvSpPr>
            <a:spLocks noGrp="1"/>
          </p:cNvSpPr>
          <p:nvPr>
            <p:ph type="sldNum" sz="quarter" idx="10"/>
          </p:nvPr>
        </p:nvSpPr>
        <p:spPr/>
        <p:txBody>
          <a:bodyPr/>
          <a:lstStyle/>
          <a:p>
            <a:fld id="{E22B46B9-8CEF-453C-979C-F286836CC2EB}" type="slidenum">
              <a:rPr lang="en-US" smtClean="0"/>
              <a:t>5</a:t>
            </a:fld>
            <a:endParaRPr lang="en-US"/>
          </a:p>
        </p:txBody>
      </p:sp>
    </p:spTree>
    <p:extLst>
      <p:ext uri="{BB962C8B-B14F-4D97-AF65-F5344CB8AC3E}">
        <p14:creationId xmlns:p14="http://schemas.microsoft.com/office/powerpoint/2010/main" val="269687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of wholesale</a:t>
            </a:r>
            <a:r>
              <a:rPr lang="en-US" baseline="0" dirty="0" smtClean="0"/>
              <a:t> boxes stacked on a pallet for a wholesale outlet in Pittsburgh PA.</a:t>
            </a:r>
            <a:endParaRPr lang="en-US" dirty="0"/>
          </a:p>
        </p:txBody>
      </p:sp>
      <p:sp>
        <p:nvSpPr>
          <p:cNvPr id="4" name="Slide Number Placeholder 3"/>
          <p:cNvSpPr>
            <a:spLocks noGrp="1"/>
          </p:cNvSpPr>
          <p:nvPr>
            <p:ph type="sldNum" sz="quarter" idx="10"/>
          </p:nvPr>
        </p:nvSpPr>
        <p:spPr/>
        <p:txBody>
          <a:bodyPr/>
          <a:lstStyle/>
          <a:p>
            <a:fld id="{E22B46B9-8CEF-453C-979C-F286836CC2EB}" type="slidenum">
              <a:rPr lang="en-US" smtClean="0"/>
              <a:t>7</a:t>
            </a:fld>
            <a:endParaRPr lang="en-US"/>
          </a:p>
        </p:txBody>
      </p:sp>
    </p:spTree>
    <p:extLst>
      <p:ext uri="{BB962C8B-B14F-4D97-AF65-F5344CB8AC3E}">
        <p14:creationId xmlns:p14="http://schemas.microsoft.com/office/powerpoint/2010/main" val="3095486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time allows the participants can make a label- educator can refer to the label making activity resource in the production module to get a better overview </a:t>
            </a:r>
            <a:endParaRPr lang="en-US" dirty="0"/>
          </a:p>
        </p:txBody>
      </p:sp>
      <p:sp>
        <p:nvSpPr>
          <p:cNvPr id="4" name="Slide Number Placeholder 3"/>
          <p:cNvSpPr>
            <a:spLocks noGrp="1"/>
          </p:cNvSpPr>
          <p:nvPr>
            <p:ph type="sldNum" sz="quarter" idx="10"/>
          </p:nvPr>
        </p:nvSpPr>
        <p:spPr/>
        <p:txBody>
          <a:bodyPr/>
          <a:lstStyle/>
          <a:p>
            <a:fld id="{E22B46B9-8CEF-453C-979C-F286836CC2EB}" type="slidenum">
              <a:rPr lang="en-US" smtClean="0"/>
              <a:t>13</a:t>
            </a:fld>
            <a:endParaRPr lang="en-US"/>
          </a:p>
        </p:txBody>
      </p:sp>
    </p:spTree>
    <p:extLst>
      <p:ext uri="{BB962C8B-B14F-4D97-AF65-F5344CB8AC3E}">
        <p14:creationId xmlns:p14="http://schemas.microsoft.com/office/powerpoint/2010/main" val="1703575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USDA</a:t>
            </a:r>
            <a:endParaRPr lang="en-US" dirty="0"/>
          </a:p>
        </p:txBody>
      </p:sp>
      <p:sp>
        <p:nvSpPr>
          <p:cNvPr id="4" name="Slide Number Placeholder 3"/>
          <p:cNvSpPr>
            <a:spLocks noGrp="1"/>
          </p:cNvSpPr>
          <p:nvPr>
            <p:ph type="sldNum" sz="quarter" idx="10"/>
          </p:nvPr>
        </p:nvSpPr>
        <p:spPr/>
        <p:txBody>
          <a:bodyPr/>
          <a:lstStyle/>
          <a:p>
            <a:fld id="{E22B46B9-8CEF-453C-979C-F286836CC2EB}" type="slidenum">
              <a:rPr lang="en-US" smtClean="0"/>
              <a:t>18</a:t>
            </a:fld>
            <a:endParaRPr lang="en-US"/>
          </a:p>
        </p:txBody>
      </p:sp>
    </p:spTree>
    <p:extLst>
      <p:ext uri="{BB962C8B-B14F-4D97-AF65-F5344CB8AC3E}">
        <p14:creationId xmlns:p14="http://schemas.microsoft.com/office/powerpoint/2010/main" val="2231759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Source:USDA</a:t>
            </a:r>
            <a:endParaRPr lang="en-US" dirty="0"/>
          </a:p>
        </p:txBody>
      </p:sp>
      <p:sp>
        <p:nvSpPr>
          <p:cNvPr id="4" name="Slide Number Placeholder 3"/>
          <p:cNvSpPr>
            <a:spLocks noGrp="1"/>
          </p:cNvSpPr>
          <p:nvPr>
            <p:ph type="sldNum" sz="quarter" idx="10"/>
          </p:nvPr>
        </p:nvSpPr>
        <p:spPr/>
        <p:txBody>
          <a:bodyPr/>
          <a:lstStyle/>
          <a:p>
            <a:fld id="{E22B46B9-8CEF-453C-979C-F286836CC2EB}" type="slidenum">
              <a:rPr lang="en-US" smtClean="0"/>
              <a:t>19</a:t>
            </a:fld>
            <a:endParaRPr lang="en-US"/>
          </a:p>
        </p:txBody>
      </p:sp>
    </p:spTree>
    <p:extLst>
      <p:ext uri="{BB962C8B-B14F-4D97-AF65-F5344CB8AC3E}">
        <p14:creationId xmlns:p14="http://schemas.microsoft.com/office/powerpoint/2010/main" val="415748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Print the information</a:t>
            </a:r>
            <a:r>
              <a:rPr lang="en-US" baseline="0" dirty="0" smtClean="0"/>
              <a:t> sheets from the USDA website: http://www.fsis.usda.gov/wps/portal/fsis/topics/food-safety-education/get-answers/food-safety-fact-sheets/production-and-inspection/inspection-and-grading-of-meat-and-poultry-what-are-the-differences_/inspection-and-grading-differences/!ut/p/a1/jZFRT4MwEMc_DY9di8yF-UZIzIYOXBYd42Xp4FpIoCVtkcxPb8EHnRm69qV39_tf2__hDKc4E_S94tRUUtB6iLPFkWzJwl2GJEqW7iNZx2_b5CkMib-7t8DhDyD2btRPrID8p49uuOBObcINx1lLTYkqwSROORhEhe5BaZwyKQukKQNzRozmBukSwNhCq2TR5YMVFi6sVLcwhjj9Po8lrmhRCY4kQw1QM-Za2dVGnVFfDgkFyJSAiooxUCBy0MfJLj8gvMfZ5ReJa_c69nbzVRR7JJn_Bq7M4AuYNtm6yGt5Ggd-CMTJ861dCoZHqFmnbLo0ptUPDnFI3_czLiWvYZbLxiHXJKXUBqeXJG6b1_TjOViR6qXZ-zr4BEpuht4!/#9 </a:t>
            </a:r>
            <a:endParaRPr lang="en-US" dirty="0"/>
          </a:p>
        </p:txBody>
      </p:sp>
      <p:sp>
        <p:nvSpPr>
          <p:cNvPr id="4" name="Slide Number Placeholder 3"/>
          <p:cNvSpPr>
            <a:spLocks noGrp="1"/>
          </p:cNvSpPr>
          <p:nvPr>
            <p:ph type="sldNum" sz="quarter" idx="10"/>
          </p:nvPr>
        </p:nvSpPr>
        <p:spPr/>
        <p:txBody>
          <a:bodyPr/>
          <a:lstStyle/>
          <a:p>
            <a:fld id="{E22B46B9-8CEF-453C-979C-F286836CC2EB}" type="slidenum">
              <a:rPr lang="en-US" smtClean="0"/>
              <a:t>20</a:t>
            </a:fld>
            <a:endParaRPr lang="en-US"/>
          </a:p>
        </p:txBody>
      </p:sp>
    </p:spTree>
    <p:extLst>
      <p:ext uri="{BB962C8B-B14F-4D97-AF65-F5344CB8AC3E}">
        <p14:creationId xmlns:p14="http://schemas.microsoft.com/office/powerpoint/2010/main" val="206600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Neat and organized box of cucumbers</a:t>
            </a:r>
            <a:endParaRPr lang="en-US" dirty="0"/>
          </a:p>
        </p:txBody>
      </p:sp>
      <p:sp>
        <p:nvSpPr>
          <p:cNvPr id="4" name="Slide Number Placeholder 3"/>
          <p:cNvSpPr>
            <a:spLocks noGrp="1"/>
          </p:cNvSpPr>
          <p:nvPr>
            <p:ph type="sldNum" sz="quarter" idx="10"/>
          </p:nvPr>
        </p:nvSpPr>
        <p:spPr/>
        <p:txBody>
          <a:bodyPr/>
          <a:lstStyle/>
          <a:p>
            <a:fld id="{E22B46B9-8CEF-453C-979C-F286836CC2EB}" type="slidenum">
              <a:rPr lang="en-US" smtClean="0"/>
              <a:t>37</a:t>
            </a:fld>
            <a:endParaRPr lang="en-US"/>
          </a:p>
        </p:txBody>
      </p:sp>
    </p:spTree>
    <p:extLst>
      <p:ext uri="{BB962C8B-B14F-4D97-AF65-F5344CB8AC3E}">
        <p14:creationId xmlns:p14="http://schemas.microsoft.com/office/powerpoint/2010/main" val="2944127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057BF1-0CEE-48D2-A723-5122B9D54153}" type="datetimeFigureOut">
              <a:rPr lang="en-US" smtClean="0"/>
              <a:t>4/19/2016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972019-8978-4D77-8A54-C31459B2F632}" type="slidenum">
              <a:rPr lang="en-US" smtClean="0"/>
              <a:t>‹#›</a:t>
            </a:fld>
            <a:endParaRPr lang="en-US"/>
          </a:p>
        </p:txBody>
      </p:sp>
    </p:spTree>
    <p:extLst>
      <p:ext uri="{BB962C8B-B14F-4D97-AF65-F5344CB8AC3E}">
        <p14:creationId xmlns:p14="http://schemas.microsoft.com/office/powerpoint/2010/main" val="1432176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057BF1-0CEE-48D2-A723-5122B9D54153}" type="datetimeFigureOut">
              <a:rPr lang="en-US" smtClean="0"/>
              <a:t>4/19/2016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972019-8978-4D77-8A54-C31459B2F632}" type="slidenum">
              <a:rPr lang="en-US" smtClean="0"/>
              <a:t>‹#›</a:t>
            </a:fld>
            <a:endParaRPr lang="en-US"/>
          </a:p>
        </p:txBody>
      </p:sp>
    </p:spTree>
    <p:extLst>
      <p:ext uri="{BB962C8B-B14F-4D97-AF65-F5344CB8AC3E}">
        <p14:creationId xmlns:p14="http://schemas.microsoft.com/office/powerpoint/2010/main" val="1937205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057BF1-0CEE-48D2-A723-5122B9D54153}" type="datetimeFigureOut">
              <a:rPr lang="en-US" smtClean="0"/>
              <a:t>4/19/2016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972019-8978-4D77-8A54-C31459B2F632}" type="slidenum">
              <a:rPr lang="en-US" smtClean="0"/>
              <a:t>‹#›</a:t>
            </a:fld>
            <a:endParaRPr lang="en-US"/>
          </a:p>
        </p:txBody>
      </p:sp>
    </p:spTree>
    <p:extLst>
      <p:ext uri="{BB962C8B-B14F-4D97-AF65-F5344CB8AC3E}">
        <p14:creationId xmlns:p14="http://schemas.microsoft.com/office/powerpoint/2010/main" val="3891830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057BF1-0CEE-48D2-A723-5122B9D54153}" type="datetimeFigureOut">
              <a:rPr lang="en-US" smtClean="0"/>
              <a:t>4/19/2016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972019-8978-4D77-8A54-C31459B2F632}" type="slidenum">
              <a:rPr lang="en-US" smtClean="0"/>
              <a:t>‹#›</a:t>
            </a:fld>
            <a:endParaRPr lang="en-US"/>
          </a:p>
        </p:txBody>
      </p:sp>
    </p:spTree>
    <p:extLst>
      <p:ext uri="{BB962C8B-B14F-4D97-AF65-F5344CB8AC3E}">
        <p14:creationId xmlns:p14="http://schemas.microsoft.com/office/powerpoint/2010/main" val="1397389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057BF1-0CEE-48D2-A723-5122B9D54153}" type="datetimeFigureOut">
              <a:rPr lang="en-US" smtClean="0"/>
              <a:t>4/19/2016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972019-8978-4D77-8A54-C31459B2F632}" type="slidenum">
              <a:rPr lang="en-US" smtClean="0"/>
              <a:t>‹#›</a:t>
            </a:fld>
            <a:endParaRPr lang="en-US"/>
          </a:p>
        </p:txBody>
      </p:sp>
    </p:spTree>
    <p:extLst>
      <p:ext uri="{BB962C8B-B14F-4D97-AF65-F5344CB8AC3E}">
        <p14:creationId xmlns:p14="http://schemas.microsoft.com/office/powerpoint/2010/main" val="646642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7057BF1-0CEE-48D2-A723-5122B9D54153}" type="datetimeFigureOut">
              <a:rPr lang="en-US" smtClean="0"/>
              <a:t>4/19/2016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972019-8978-4D77-8A54-C31459B2F632}" type="slidenum">
              <a:rPr lang="en-US" smtClean="0"/>
              <a:t>‹#›</a:t>
            </a:fld>
            <a:endParaRPr lang="en-US"/>
          </a:p>
        </p:txBody>
      </p:sp>
    </p:spTree>
    <p:extLst>
      <p:ext uri="{BB962C8B-B14F-4D97-AF65-F5344CB8AC3E}">
        <p14:creationId xmlns:p14="http://schemas.microsoft.com/office/powerpoint/2010/main" val="135293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057BF1-0CEE-48D2-A723-5122B9D54153}" type="datetimeFigureOut">
              <a:rPr lang="en-US" smtClean="0"/>
              <a:t>4/19/2016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972019-8978-4D77-8A54-C31459B2F632}" type="slidenum">
              <a:rPr lang="en-US" smtClean="0"/>
              <a:t>‹#›</a:t>
            </a:fld>
            <a:endParaRPr lang="en-US"/>
          </a:p>
        </p:txBody>
      </p:sp>
    </p:spTree>
    <p:extLst>
      <p:ext uri="{BB962C8B-B14F-4D97-AF65-F5344CB8AC3E}">
        <p14:creationId xmlns:p14="http://schemas.microsoft.com/office/powerpoint/2010/main" val="3361635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057BF1-0CEE-48D2-A723-5122B9D54153}" type="datetimeFigureOut">
              <a:rPr lang="en-US" smtClean="0"/>
              <a:t>4/19/2016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972019-8978-4D77-8A54-C31459B2F632}" type="slidenum">
              <a:rPr lang="en-US" smtClean="0"/>
              <a:t>‹#›</a:t>
            </a:fld>
            <a:endParaRPr lang="en-US"/>
          </a:p>
        </p:txBody>
      </p:sp>
    </p:spTree>
    <p:extLst>
      <p:ext uri="{BB962C8B-B14F-4D97-AF65-F5344CB8AC3E}">
        <p14:creationId xmlns:p14="http://schemas.microsoft.com/office/powerpoint/2010/main" val="306517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057BF1-0CEE-48D2-A723-5122B9D54153}" type="datetimeFigureOut">
              <a:rPr lang="en-US" smtClean="0"/>
              <a:t>4/19/2016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972019-8978-4D77-8A54-C31459B2F632}" type="slidenum">
              <a:rPr lang="en-US" smtClean="0"/>
              <a:t>‹#›</a:t>
            </a:fld>
            <a:endParaRPr lang="en-US"/>
          </a:p>
        </p:txBody>
      </p:sp>
    </p:spTree>
    <p:extLst>
      <p:ext uri="{BB962C8B-B14F-4D97-AF65-F5344CB8AC3E}">
        <p14:creationId xmlns:p14="http://schemas.microsoft.com/office/powerpoint/2010/main" val="3903023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057BF1-0CEE-48D2-A723-5122B9D54153}" type="datetimeFigureOut">
              <a:rPr lang="en-US" smtClean="0"/>
              <a:t>4/19/2016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972019-8978-4D77-8A54-C31459B2F632}" type="slidenum">
              <a:rPr lang="en-US" smtClean="0"/>
              <a:t>‹#›</a:t>
            </a:fld>
            <a:endParaRPr lang="en-US"/>
          </a:p>
        </p:txBody>
      </p:sp>
    </p:spTree>
    <p:extLst>
      <p:ext uri="{BB962C8B-B14F-4D97-AF65-F5344CB8AC3E}">
        <p14:creationId xmlns:p14="http://schemas.microsoft.com/office/powerpoint/2010/main" val="4260370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057BF1-0CEE-48D2-A723-5122B9D54153}" type="datetimeFigureOut">
              <a:rPr lang="en-US" smtClean="0"/>
              <a:t>4/19/2016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972019-8978-4D77-8A54-C31459B2F632}" type="slidenum">
              <a:rPr lang="en-US" smtClean="0"/>
              <a:t>‹#›</a:t>
            </a:fld>
            <a:endParaRPr lang="en-US"/>
          </a:p>
        </p:txBody>
      </p:sp>
    </p:spTree>
    <p:extLst>
      <p:ext uri="{BB962C8B-B14F-4D97-AF65-F5344CB8AC3E}">
        <p14:creationId xmlns:p14="http://schemas.microsoft.com/office/powerpoint/2010/main" val="3805409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0B69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057BF1-0CEE-48D2-A723-5122B9D54153}" type="datetimeFigureOut">
              <a:rPr lang="en-US" smtClean="0"/>
              <a:t>4/19/2016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972019-8978-4D77-8A54-C31459B2F632}" type="slidenum">
              <a:rPr lang="en-US" smtClean="0"/>
              <a:t>‹#›</a:t>
            </a:fld>
            <a:endParaRPr lang="en-US"/>
          </a:p>
        </p:txBody>
      </p:sp>
    </p:spTree>
    <p:extLst>
      <p:ext uri="{BB962C8B-B14F-4D97-AF65-F5344CB8AC3E}">
        <p14:creationId xmlns:p14="http://schemas.microsoft.com/office/powerpoint/2010/main" val="3883902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s://www.youtube.com/watch?v=tEHwm1gIj-w"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smallfarms.cornell.edu"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www.fsis.usda.gov/wps/portal/fsis/topics/food-safety-education/get-answers/food-safety-fact-sheets/production-and-inspection/inspection-and-grading-of-meat-and-poultry-what-are-the-differences_/inspection-and-grading-differences/!ut/p/a1/jZFRT4MwEMc_DY9di8yF-UZIzIYOXBYd42Xp4FpIoCVtkcxPb8EHnRm69qV39_tf2__hDKc4E_S94tRUUtB6iLPFkWzJwl2GJEqW7iNZx2_b5CkMib-7t8DhDyD2btRPrID8p49uuOBObcINx1lLTYkqwSROORhEhe5BaZwyKQukKQNzRozmBukSwNhCq2TR5YMVFi6sVLcwhjj9Po8lrmhRCY4kQw1QM-Za2dVGnVFfDgkFyJSAiooxUCBy0MfJLj8gvMfZ5ReJa_c69nbzVRR7JJn_Bq7M4AuYNtm6yGt5Ggd-CMTJ861dCoZHqFmnbLo0ptUPDnFI3_czLiWvYZbLxiHXJKXUBqeXJG6b1_TjOViR6qXZ-zr4BEpuht4!/#9"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www.youtube.com/watch?v=GWMKBF7ExO0&amp;feature=youtu.be" TargetMode="Externa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hyperlink" Target="http://www.facebook.com/album.php?profile=1&amp;id=104588964752" TargetMode="External"/><Relationship Id="rId7"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hyperlink" Target="http://picktnproducts.org/index.html" TargetMode="External"/><Relationship Id="rId4" Type="http://schemas.openxmlformats.org/officeDocument/2006/relationships/image" Target="../media/image49.jpeg"/><Relationship Id="rId9" Type="http://schemas.openxmlformats.org/officeDocument/2006/relationships/image" Target="../media/image53.jpeg"/></Relationships>
</file>

<file path=ppt/slides/_rels/slide41.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33F54"/>
        </a:solidFill>
        <a:effectLst/>
      </p:bgPr>
    </p:bg>
    <p:spTree>
      <p:nvGrpSpPr>
        <p:cNvPr id="1" name=""/>
        <p:cNvGrpSpPr/>
        <p:nvPr/>
      </p:nvGrpSpPr>
      <p:grpSpPr>
        <a:xfrm>
          <a:off x="0" y="0"/>
          <a:ext cx="0" cy="0"/>
          <a:chOff x="0" y="0"/>
          <a:chExt cx="0" cy="0"/>
        </a:xfrm>
      </p:grpSpPr>
      <p:sp>
        <p:nvSpPr>
          <p:cNvPr id="20" name="TextBox 19"/>
          <p:cNvSpPr txBox="1"/>
          <p:nvPr/>
        </p:nvSpPr>
        <p:spPr>
          <a:xfrm>
            <a:off x="111510" y="5778152"/>
            <a:ext cx="8018979" cy="987697"/>
          </a:xfrm>
          <a:prstGeom prst="rect">
            <a:avLst/>
          </a:prstGeom>
          <a:solidFill>
            <a:schemeClr val="bg1"/>
          </a:solidFill>
        </p:spPr>
        <p:txBody>
          <a:bodyPr wrap="square" rtlCol="0">
            <a:spAutoFit/>
          </a:bodyPr>
          <a:lstStyle/>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3533" y="5835370"/>
            <a:ext cx="1011346" cy="89897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8497" y="5541413"/>
            <a:ext cx="1623587" cy="105228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26073" y="6022936"/>
            <a:ext cx="2498009" cy="707882"/>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t="28669" b="6739"/>
          <a:stretch/>
        </p:blipFill>
        <p:spPr>
          <a:xfrm>
            <a:off x="8215044" y="3442784"/>
            <a:ext cx="3858635" cy="3323065"/>
          </a:xfrm>
          <a:prstGeom prst="rect">
            <a:avLst/>
          </a:prstGeom>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r="15102"/>
          <a:stretch/>
        </p:blipFill>
        <p:spPr>
          <a:xfrm>
            <a:off x="8204206" y="119798"/>
            <a:ext cx="3869473" cy="3254920"/>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17013" y="5826039"/>
            <a:ext cx="1300663" cy="910584"/>
          </a:xfrm>
          <a:prstGeom prst="rect">
            <a:avLst/>
          </a:prstGeom>
        </p:spPr>
      </p:pic>
      <p:pic>
        <p:nvPicPr>
          <p:cNvPr id="24" name="Picture 23"/>
          <p:cNvPicPr>
            <a:picLocks noChangeAspect="1"/>
          </p:cNvPicPr>
          <p:nvPr/>
        </p:nvPicPr>
        <p:blipFill rotWithShape="1">
          <a:blip r:embed="rId9">
            <a:extLst>
              <a:ext uri="{28A0092B-C50C-407E-A947-70E740481C1C}">
                <a14:useLocalDpi xmlns:a14="http://schemas.microsoft.com/office/drawing/2010/main" val="0"/>
              </a:ext>
            </a:extLst>
          </a:blip>
          <a:srcRect b="9783"/>
          <a:stretch/>
        </p:blipFill>
        <p:spPr>
          <a:xfrm>
            <a:off x="111508" y="119798"/>
            <a:ext cx="8020619" cy="4112904"/>
          </a:xfrm>
          <a:prstGeom prst="rect">
            <a:avLst/>
          </a:prstGeom>
        </p:spPr>
      </p:pic>
      <p:sp>
        <p:nvSpPr>
          <p:cNvPr id="25" name="TextBox 24"/>
          <p:cNvSpPr txBox="1"/>
          <p:nvPr/>
        </p:nvSpPr>
        <p:spPr>
          <a:xfrm>
            <a:off x="108370" y="4232702"/>
            <a:ext cx="8020619" cy="1538883"/>
          </a:xfrm>
          <a:prstGeom prst="rect">
            <a:avLst/>
          </a:prstGeom>
          <a:solidFill>
            <a:srgbClr val="D0B693"/>
          </a:solidFill>
        </p:spPr>
        <p:txBody>
          <a:bodyPr wrap="square" rtlCol="0">
            <a:spAutoFit/>
          </a:bodyPr>
          <a:lstStyle/>
          <a:p>
            <a:pPr algn="ctr"/>
            <a:r>
              <a:rPr lang="en-US" sz="800" b="1" spc="-150" smtClean="0">
                <a:latin typeface="Segoe Print" panose="02000600000000000000" pitchFamily="2" charset="0"/>
              </a:rPr>
              <a:t/>
            </a:r>
            <a:br>
              <a:rPr lang="en-US" sz="800" b="1" spc="-150" smtClean="0">
                <a:latin typeface="Segoe Print" panose="02000600000000000000" pitchFamily="2" charset="0"/>
              </a:rPr>
            </a:br>
            <a:r>
              <a:rPr lang="en-US" sz="2800" b="1" spc="-150" smtClean="0">
                <a:latin typeface="Segoe Print" panose="02000600000000000000" pitchFamily="2" charset="0"/>
              </a:rPr>
              <a:t>16 </a:t>
            </a:r>
            <a:r>
              <a:rPr lang="en-US" sz="2800" b="1" spc="-150" dirty="0">
                <a:latin typeface="Segoe Print" panose="02000600000000000000" pitchFamily="2" charset="0"/>
              </a:rPr>
              <a:t>Lesson Plans </a:t>
            </a:r>
            <a:r>
              <a:rPr lang="en-US" sz="2000" b="1" spc="-150" dirty="0">
                <a:latin typeface="Segoe Print" panose="02000600000000000000" pitchFamily="2" charset="0"/>
              </a:rPr>
              <a:t>to</a:t>
            </a:r>
            <a:r>
              <a:rPr lang="en-US" sz="2800" b="1" spc="-150" dirty="0">
                <a:latin typeface="Segoe Print" panose="02000600000000000000" pitchFamily="2" charset="0"/>
              </a:rPr>
              <a:t> Prepare Small </a:t>
            </a:r>
            <a:r>
              <a:rPr lang="en-US" sz="2000" b="1" spc="-150" dirty="0">
                <a:latin typeface="Segoe Print" panose="02000600000000000000" pitchFamily="2" charset="0"/>
              </a:rPr>
              <a:t>and</a:t>
            </a:r>
            <a:r>
              <a:rPr lang="en-US" sz="2800" b="1" spc="-150" dirty="0">
                <a:latin typeface="Segoe Print" panose="02000600000000000000" pitchFamily="2" charset="0"/>
              </a:rPr>
              <a:t> Mid-scale </a:t>
            </a:r>
          </a:p>
          <a:p>
            <a:pPr algn="ctr"/>
            <a:r>
              <a:rPr lang="en-US" sz="2800" b="1" spc="-150" dirty="0">
                <a:latin typeface="Segoe Print" panose="02000600000000000000" pitchFamily="2" charset="0"/>
              </a:rPr>
              <a:t>Farmers </a:t>
            </a:r>
            <a:r>
              <a:rPr lang="en-US" sz="2000" b="1" spc="-150" dirty="0">
                <a:latin typeface="Segoe Print" panose="02000600000000000000" pitchFamily="2" charset="0"/>
              </a:rPr>
              <a:t>to</a:t>
            </a:r>
            <a:r>
              <a:rPr lang="en-US" sz="2800" b="1" spc="-150" dirty="0">
                <a:latin typeface="Segoe Print" panose="02000600000000000000" pitchFamily="2" charset="0"/>
              </a:rPr>
              <a:t> Enter Food Hubs, Groceries</a:t>
            </a:r>
            <a:r>
              <a:rPr lang="en-US" sz="2800" b="1" spc="-150" dirty="0" smtClean="0">
                <a:latin typeface="Segoe Print" panose="02000600000000000000" pitchFamily="2" charset="0"/>
              </a:rPr>
              <a:t>, Restaurants </a:t>
            </a:r>
            <a:r>
              <a:rPr lang="en-US" sz="2000" b="1" spc="-150" dirty="0">
                <a:latin typeface="Segoe Print" panose="02000600000000000000" pitchFamily="2" charset="0"/>
              </a:rPr>
              <a:t>and</a:t>
            </a:r>
            <a:r>
              <a:rPr lang="en-US" sz="2800" b="1" spc="-150" dirty="0">
                <a:latin typeface="Segoe Print" panose="02000600000000000000" pitchFamily="2" charset="0"/>
              </a:rPr>
              <a:t> </a:t>
            </a:r>
            <a:r>
              <a:rPr lang="en-US" sz="2800" b="1" spc="-150" dirty="0" smtClean="0">
                <a:latin typeface="Segoe Print" panose="02000600000000000000" pitchFamily="2" charset="0"/>
              </a:rPr>
              <a:t>Cooperatives</a:t>
            </a:r>
          </a:p>
          <a:p>
            <a:pPr algn="ctr"/>
            <a:endParaRPr lang="en-US" sz="200" b="1" spc="-150" dirty="0">
              <a:latin typeface="Segoe Print" panose="02000600000000000000" pitchFamily="2" charset="0"/>
            </a:endParaRPr>
          </a:p>
        </p:txBody>
      </p:sp>
    </p:spTree>
    <p:extLst>
      <p:ext uri="{BB962C8B-B14F-4D97-AF65-F5344CB8AC3E}">
        <p14:creationId xmlns:p14="http://schemas.microsoft.com/office/powerpoint/2010/main" val="4313675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ndara" panose="020E0502030303020204" pitchFamily="34" charset="0"/>
              </a:rPr>
              <a:t>Example Label-Meat</a:t>
            </a:r>
            <a:endParaRPr lang="en-US" dirty="0">
              <a:latin typeface="Candara" panose="020E0502030303020204" pitchFamily="34" charset="0"/>
            </a:endParaRPr>
          </a:p>
        </p:txBody>
      </p:sp>
      <p:pic>
        <p:nvPicPr>
          <p:cNvPr id="4" name="Content Placeholder 3"/>
          <p:cNvPicPr>
            <a:picLocks noGrp="1" noChangeAspect="1"/>
          </p:cNvPicPr>
          <p:nvPr>
            <p:ph idx="1"/>
          </p:nvPr>
        </p:nvPicPr>
        <p:blipFill>
          <a:blip r:embed="rId2"/>
          <a:stretch>
            <a:fillRect/>
          </a:stretch>
        </p:blipFill>
        <p:spPr>
          <a:xfrm>
            <a:off x="3187838" y="1825625"/>
            <a:ext cx="5816324" cy="4351338"/>
          </a:xfrm>
          <a:prstGeom prst="rect">
            <a:avLst/>
          </a:prstGeom>
        </p:spPr>
      </p:pic>
      <p:sp>
        <p:nvSpPr>
          <p:cNvPr id="5" name="Right Arrow 4"/>
          <p:cNvSpPr/>
          <p:nvPr/>
        </p:nvSpPr>
        <p:spPr>
          <a:xfrm rot="20794272">
            <a:off x="1828799" y="5773004"/>
            <a:ext cx="3330054" cy="54591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USDA inspection Sticker</a:t>
            </a:r>
            <a:endParaRPr lang="en-US" dirty="0"/>
          </a:p>
        </p:txBody>
      </p:sp>
      <p:sp>
        <p:nvSpPr>
          <p:cNvPr id="9" name="Left Arrow 8"/>
          <p:cNvSpPr/>
          <p:nvPr/>
        </p:nvSpPr>
        <p:spPr>
          <a:xfrm>
            <a:off x="8652681" y="5158854"/>
            <a:ext cx="3220871" cy="600501"/>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Safe Handling Instructions</a:t>
            </a:r>
            <a:endParaRPr lang="en-US" dirty="0"/>
          </a:p>
        </p:txBody>
      </p:sp>
      <p:sp>
        <p:nvSpPr>
          <p:cNvPr id="10" name="TextBox 9"/>
          <p:cNvSpPr txBox="1"/>
          <p:nvPr/>
        </p:nvSpPr>
        <p:spPr>
          <a:xfrm>
            <a:off x="6673755" y="6414448"/>
            <a:ext cx="5049672" cy="230832"/>
          </a:xfrm>
          <a:prstGeom prst="rect">
            <a:avLst/>
          </a:prstGeom>
          <a:noFill/>
        </p:spPr>
        <p:txBody>
          <a:bodyPr wrap="square" rtlCol="0">
            <a:spAutoFit/>
          </a:bodyPr>
          <a:lstStyle/>
          <a:p>
            <a:r>
              <a:rPr lang="en-US" sz="900" dirty="0" smtClean="0"/>
              <a:t>Picture Credit: Good Earth Farms LLC</a:t>
            </a:r>
            <a:endParaRPr lang="en-US" sz="900" dirty="0"/>
          </a:p>
        </p:txBody>
      </p:sp>
      <p:sp>
        <p:nvSpPr>
          <p:cNvPr id="11" name="Right Arrow 10"/>
          <p:cNvSpPr/>
          <p:nvPr/>
        </p:nvSpPr>
        <p:spPr>
          <a:xfrm rot="20794272">
            <a:off x="336315" y="2617109"/>
            <a:ext cx="3330054" cy="54591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Farm Name</a:t>
            </a:r>
            <a:endParaRPr lang="en-US" dirty="0"/>
          </a:p>
        </p:txBody>
      </p:sp>
    </p:spTree>
    <p:extLst>
      <p:ext uri="{BB962C8B-B14F-4D97-AF65-F5344CB8AC3E}">
        <p14:creationId xmlns:p14="http://schemas.microsoft.com/office/powerpoint/2010/main" val="25034420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594" y="65964"/>
            <a:ext cx="6705600" cy="1143000"/>
          </a:xfrm>
        </p:spPr>
        <p:txBody>
          <a:bodyPr>
            <a:normAutofit fontScale="90000"/>
          </a:bodyPr>
          <a:lstStyle/>
          <a:p>
            <a:r>
              <a:rPr lang="en-US" dirty="0" smtClean="0">
                <a:latin typeface="Candara" panose="020E0502030303020204" pitchFamily="34" charset="0"/>
              </a:rPr>
              <a:t>Labeling-Meat Products-Packaged</a:t>
            </a:r>
            <a:endParaRPr lang="en-US" dirty="0">
              <a:latin typeface="Candara" panose="020E0502030303020204" pitchFamily="34" charset="0"/>
            </a:endParaRPr>
          </a:p>
        </p:txBody>
      </p:sp>
      <p:sp>
        <p:nvSpPr>
          <p:cNvPr id="3" name="Content Placeholder 2"/>
          <p:cNvSpPr>
            <a:spLocks noGrp="1"/>
          </p:cNvSpPr>
          <p:nvPr>
            <p:ph idx="1"/>
          </p:nvPr>
        </p:nvSpPr>
        <p:spPr>
          <a:xfrm>
            <a:off x="391236" y="1266906"/>
            <a:ext cx="6858000" cy="5562600"/>
          </a:xfrm>
        </p:spPr>
        <p:txBody>
          <a:bodyPr>
            <a:normAutofit/>
          </a:bodyPr>
          <a:lstStyle/>
          <a:p>
            <a:pPr>
              <a:buFontTx/>
              <a:buNone/>
            </a:pPr>
            <a:r>
              <a:rPr lang="en-US" dirty="0" smtClean="0">
                <a:latin typeface="Candara" panose="020E0502030303020204" pitchFamily="34" charset="0"/>
              </a:rPr>
              <a:t>Labels for Packaged </a:t>
            </a:r>
            <a:r>
              <a:rPr lang="en-US" b="1" dirty="0" smtClean="0">
                <a:latin typeface="Candara" panose="020E0502030303020204" pitchFamily="34" charset="0"/>
              </a:rPr>
              <a:t>meat products </a:t>
            </a:r>
            <a:r>
              <a:rPr lang="en-US" dirty="0" smtClean="0">
                <a:latin typeface="Candara" panose="020E0502030303020204" pitchFamily="34" charset="0"/>
              </a:rPr>
              <a:t>have to have up to eight features with specific information including:</a:t>
            </a:r>
          </a:p>
          <a:p>
            <a:pPr algn="ctr">
              <a:buNone/>
            </a:pPr>
            <a:r>
              <a:rPr lang="en-US" dirty="0">
                <a:solidFill>
                  <a:srgbClr val="0070C0"/>
                </a:solidFill>
                <a:latin typeface="Candara" panose="020E0502030303020204" pitchFamily="34" charset="0"/>
              </a:rPr>
              <a:t>Product Name</a:t>
            </a:r>
          </a:p>
          <a:p>
            <a:pPr algn="ctr">
              <a:buNone/>
            </a:pPr>
            <a:r>
              <a:rPr lang="en-US" dirty="0">
                <a:solidFill>
                  <a:srgbClr val="0070C0"/>
                </a:solidFill>
                <a:latin typeface="Candara" panose="020E0502030303020204" pitchFamily="34" charset="0"/>
              </a:rPr>
              <a:t>USDA Inspection Legend</a:t>
            </a:r>
          </a:p>
          <a:p>
            <a:pPr algn="ctr">
              <a:buNone/>
            </a:pPr>
            <a:r>
              <a:rPr lang="en-US" dirty="0">
                <a:solidFill>
                  <a:srgbClr val="0070C0"/>
                </a:solidFill>
                <a:latin typeface="Candara" panose="020E0502030303020204" pitchFamily="34" charset="0"/>
              </a:rPr>
              <a:t>Net Weight</a:t>
            </a:r>
          </a:p>
          <a:p>
            <a:pPr algn="ctr">
              <a:buNone/>
            </a:pPr>
            <a:r>
              <a:rPr lang="en-US" dirty="0">
                <a:solidFill>
                  <a:srgbClr val="0070C0"/>
                </a:solidFill>
                <a:latin typeface="Candara" panose="020E0502030303020204" pitchFamily="34" charset="0"/>
              </a:rPr>
              <a:t>Handling Statement</a:t>
            </a:r>
          </a:p>
          <a:p>
            <a:pPr algn="ctr">
              <a:buNone/>
            </a:pPr>
            <a:r>
              <a:rPr lang="en-US" dirty="0" smtClean="0">
                <a:solidFill>
                  <a:srgbClr val="0070C0"/>
                </a:solidFill>
                <a:latin typeface="Candara" panose="020E0502030303020204" pitchFamily="34" charset="0"/>
              </a:rPr>
              <a:t>Ingredients </a:t>
            </a:r>
            <a:r>
              <a:rPr lang="en-US" dirty="0">
                <a:solidFill>
                  <a:srgbClr val="0070C0"/>
                </a:solidFill>
                <a:latin typeface="Candara" panose="020E0502030303020204" pitchFamily="34" charset="0"/>
              </a:rPr>
              <a:t>Statement</a:t>
            </a:r>
          </a:p>
          <a:p>
            <a:pPr algn="ctr">
              <a:buNone/>
            </a:pPr>
            <a:r>
              <a:rPr lang="en-US" dirty="0">
                <a:solidFill>
                  <a:srgbClr val="0070C0"/>
                </a:solidFill>
                <a:latin typeface="Candara" panose="020E0502030303020204" pitchFamily="34" charset="0"/>
              </a:rPr>
              <a:t>Nutrition Facts</a:t>
            </a:r>
          </a:p>
          <a:p>
            <a:pPr algn="ctr">
              <a:buNone/>
            </a:pPr>
            <a:r>
              <a:rPr lang="en-US" dirty="0">
                <a:solidFill>
                  <a:srgbClr val="0070C0"/>
                </a:solidFill>
                <a:latin typeface="Candara" panose="020E0502030303020204" pitchFamily="34" charset="0"/>
              </a:rPr>
              <a:t>Safe Handling </a:t>
            </a:r>
            <a:r>
              <a:rPr lang="en-US" dirty="0" smtClean="0">
                <a:solidFill>
                  <a:srgbClr val="0070C0"/>
                </a:solidFill>
                <a:latin typeface="Candara" panose="020E0502030303020204" pitchFamily="34" charset="0"/>
              </a:rPr>
              <a:t>Instructions</a:t>
            </a:r>
            <a:endParaRPr lang="en-US" dirty="0">
              <a:solidFill>
                <a:srgbClr val="0070C0"/>
              </a:solidFill>
              <a:latin typeface="Candara" panose="020E0502030303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9111" y="152400"/>
            <a:ext cx="4810836" cy="6414448"/>
          </a:xfrm>
          <a:prstGeom prst="rect">
            <a:avLst/>
          </a:prstGeom>
        </p:spPr>
      </p:pic>
    </p:spTree>
    <p:extLst>
      <p:ext uri="{BB962C8B-B14F-4D97-AF65-F5344CB8AC3E}">
        <p14:creationId xmlns:p14="http://schemas.microsoft.com/office/powerpoint/2010/main" val="4185498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04803"/>
            <a:ext cx="6705600" cy="1143000"/>
          </a:xfrm>
        </p:spPr>
        <p:txBody>
          <a:bodyPr>
            <a:normAutofit/>
          </a:bodyPr>
          <a:lstStyle/>
          <a:p>
            <a:r>
              <a:rPr lang="en-US" dirty="0" smtClean="0">
                <a:latin typeface="Candara" panose="020E0502030303020204" pitchFamily="34" charset="0"/>
              </a:rPr>
              <a:t>Other Labeling</a:t>
            </a:r>
            <a:endParaRPr lang="en-US" dirty="0">
              <a:latin typeface="Candara" panose="020E0502030303020204" pitchFamily="34" charset="0"/>
            </a:endParaRPr>
          </a:p>
        </p:txBody>
      </p:sp>
      <p:sp>
        <p:nvSpPr>
          <p:cNvPr id="3" name="Content Placeholder 2"/>
          <p:cNvSpPr>
            <a:spLocks noGrp="1"/>
          </p:cNvSpPr>
          <p:nvPr>
            <p:ph idx="1"/>
          </p:nvPr>
        </p:nvSpPr>
        <p:spPr>
          <a:xfrm>
            <a:off x="295701" y="1318418"/>
            <a:ext cx="6858000" cy="4525963"/>
          </a:xfrm>
        </p:spPr>
        <p:txBody>
          <a:bodyPr/>
          <a:lstStyle/>
          <a:p>
            <a:r>
              <a:rPr lang="en-US" dirty="0" smtClean="0">
                <a:latin typeface="Candara" panose="020E0502030303020204" pitchFamily="34" charset="0"/>
              </a:rPr>
              <a:t>Sample Label for animal products</a:t>
            </a:r>
            <a:endParaRPr lang="en-US" dirty="0">
              <a:latin typeface="Candara" panose="020E0502030303020204"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32239" b="40497"/>
          <a:stretch/>
        </p:blipFill>
        <p:spPr>
          <a:xfrm>
            <a:off x="326408" y="1948787"/>
            <a:ext cx="5143500" cy="186974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3678" y="178561"/>
            <a:ext cx="4057648" cy="5410197"/>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2228" t="42786" r="42481" b="31741"/>
          <a:stretch/>
        </p:blipFill>
        <p:spPr>
          <a:xfrm>
            <a:off x="1182806" y="4715301"/>
            <a:ext cx="1815153" cy="1746914"/>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22687" b="16617"/>
          <a:stretch/>
        </p:blipFill>
        <p:spPr>
          <a:xfrm>
            <a:off x="3885064" y="3818531"/>
            <a:ext cx="3743793" cy="3029803"/>
          </a:xfrm>
          <a:prstGeom prst="rect">
            <a:avLst/>
          </a:prstGeom>
        </p:spPr>
      </p:pic>
    </p:spTree>
    <p:extLst>
      <p:ext uri="{BB962C8B-B14F-4D97-AF65-F5344CB8AC3E}">
        <p14:creationId xmlns:p14="http://schemas.microsoft.com/office/powerpoint/2010/main" val="31145500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ndara" panose="020E0502030303020204" pitchFamily="34" charset="0"/>
              </a:rPr>
              <a:t>Label Making Activity</a:t>
            </a:r>
            <a:endParaRPr lang="en-US" dirty="0">
              <a:latin typeface="Candara" panose="020E0502030303020204" pitchFamily="34" charset="0"/>
            </a:endParaRPr>
          </a:p>
        </p:txBody>
      </p:sp>
      <p:sp>
        <p:nvSpPr>
          <p:cNvPr id="3" name="Content Placeholder 2"/>
          <p:cNvSpPr>
            <a:spLocks noGrp="1"/>
          </p:cNvSpPr>
          <p:nvPr>
            <p:ph idx="1"/>
          </p:nvPr>
        </p:nvSpPr>
        <p:spPr/>
        <p:txBody>
          <a:bodyPr>
            <a:normAutofit lnSpcReduction="10000"/>
          </a:bodyPr>
          <a:lstStyle/>
          <a:p>
            <a:pPr marL="0" indent="0">
              <a:buNone/>
            </a:pPr>
            <a:r>
              <a:rPr lang="en-US" dirty="0" smtClean="0">
                <a:latin typeface="Candara" panose="020E0502030303020204" pitchFamily="34" charset="0"/>
              </a:rPr>
              <a:t>Make a label with the correct information for </a:t>
            </a:r>
          </a:p>
          <a:p>
            <a:pPr marL="0" indent="0">
              <a:buNone/>
            </a:pPr>
            <a:endParaRPr lang="en-US" dirty="0">
              <a:latin typeface="Candara" panose="020E0502030303020204" pitchFamily="34" charset="0"/>
            </a:endParaRPr>
          </a:p>
          <a:p>
            <a:pPr marL="0" indent="0">
              <a:buNone/>
            </a:pPr>
            <a:r>
              <a:rPr lang="en-US" dirty="0" smtClean="0">
                <a:latin typeface="Candara" panose="020E0502030303020204" pitchFamily="34" charset="0"/>
              </a:rPr>
              <a:t>A box of USDA inspected, certified organic, grass fed lamb chops. (Not for Resale if not USDA inspected) from </a:t>
            </a:r>
            <a:r>
              <a:rPr lang="en-US" dirty="0">
                <a:latin typeface="Candara" panose="020E0502030303020204" pitchFamily="34" charset="0"/>
              </a:rPr>
              <a:t>Great Northern Farm/Meadow Raised </a:t>
            </a:r>
            <a:r>
              <a:rPr lang="en-US" dirty="0" smtClean="0">
                <a:latin typeface="Candara" panose="020E0502030303020204" pitchFamily="34" charset="0"/>
              </a:rPr>
              <a:t>Meats (address: 654 Route 20A E, Warsaw, NY 14569)</a:t>
            </a:r>
            <a:endParaRPr lang="en-US" dirty="0">
              <a:latin typeface="Candara" panose="020E0502030303020204" pitchFamily="34" charset="0"/>
            </a:endParaRPr>
          </a:p>
          <a:p>
            <a:pPr marL="0" indent="0">
              <a:buNone/>
            </a:pPr>
            <a:endParaRPr lang="en-US" dirty="0" smtClean="0">
              <a:latin typeface="Candara" panose="020E0502030303020204" pitchFamily="34" charset="0"/>
            </a:endParaRPr>
          </a:p>
          <a:p>
            <a:pPr marL="0" indent="0">
              <a:buNone/>
            </a:pPr>
            <a:r>
              <a:rPr lang="en-US" dirty="0" smtClean="0">
                <a:latin typeface="Candara" panose="020E0502030303020204" pitchFamily="34" charset="0"/>
              </a:rPr>
              <a:t>A GAP certified  1 1/9 bushel of large green peppers picked on August 12</a:t>
            </a:r>
            <a:r>
              <a:rPr lang="en-US" baseline="30000" dirty="0" smtClean="0">
                <a:latin typeface="Candara" panose="020E0502030303020204" pitchFamily="34" charset="0"/>
              </a:rPr>
              <a:t>th</a:t>
            </a:r>
            <a:r>
              <a:rPr lang="en-US" dirty="0" smtClean="0">
                <a:latin typeface="Candara" panose="020E0502030303020204" pitchFamily="34" charset="0"/>
              </a:rPr>
              <a:t> from Stick and Stone Farm (address: 1234 Smallwood Road, Ithaca, NY 14853)</a:t>
            </a:r>
            <a:endParaRPr lang="en-US" dirty="0">
              <a:latin typeface="Candara" panose="020E0502030303020204" pitchFamily="34" charset="0"/>
            </a:endParaRPr>
          </a:p>
        </p:txBody>
      </p:sp>
      <p:pic>
        <p:nvPicPr>
          <p:cNvPr id="4" name="Picture 3"/>
          <p:cNvPicPr>
            <a:picLocks noChangeAspect="1"/>
          </p:cNvPicPr>
          <p:nvPr/>
        </p:nvPicPr>
        <p:blipFill>
          <a:blip r:embed="rId3"/>
          <a:stretch>
            <a:fillRect/>
          </a:stretch>
        </p:blipFill>
        <p:spPr>
          <a:xfrm>
            <a:off x="838200" y="1891619"/>
            <a:ext cx="5119972" cy="4219350"/>
          </a:xfrm>
          <a:prstGeom prst="rect">
            <a:avLst/>
          </a:prstGeom>
        </p:spPr>
      </p:pic>
      <p:pic>
        <p:nvPicPr>
          <p:cNvPr id="5" name="Picture 4"/>
          <p:cNvPicPr>
            <a:picLocks noChangeAspect="1"/>
          </p:cNvPicPr>
          <p:nvPr/>
        </p:nvPicPr>
        <p:blipFill>
          <a:blip r:embed="rId4"/>
          <a:stretch>
            <a:fillRect/>
          </a:stretch>
        </p:blipFill>
        <p:spPr>
          <a:xfrm>
            <a:off x="6650795" y="2045530"/>
            <a:ext cx="5154518" cy="4203945"/>
          </a:xfrm>
          <a:prstGeom prst="rect">
            <a:avLst/>
          </a:prstGeom>
        </p:spPr>
      </p:pic>
    </p:spTree>
    <p:extLst>
      <p:ext uri="{BB962C8B-B14F-4D97-AF65-F5344CB8AC3E}">
        <p14:creationId xmlns:p14="http://schemas.microsoft.com/office/powerpoint/2010/main" val="20798406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latin typeface="Candara" panose="020E0502030303020204" pitchFamily="34" charset="0"/>
              </a:rPr>
              <a:t>Grading</a:t>
            </a:r>
            <a:endParaRPr lang="en-US" dirty="0">
              <a:latin typeface="Candara" panose="020E0502030303020204" pitchFamily="34" charset="0"/>
            </a:endParaRPr>
          </a:p>
        </p:txBody>
      </p:sp>
      <p:sp>
        <p:nvSpPr>
          <p:cNvPr id="4" name="Subtitle 3"/>
          <p:cNvSpPr>
            <a:spLocks noGrp="1"/>
          </p:cNvSpPr>
          <p:nvPr>
            <p:ph type="subTitle" idx="1"/>
          </p:nvPr>
        </p:nvSpPr>
        <p:spPr/>
        <p:txBody>
          <a:bodyPr/>
          <a:lstStyle/>
          <a:p>
            <a:r>
              <a:rPr lang="en-US" dirty="0" smtClean="0">
                <a:latin typeface="Candara" panose="020E0502030303020204" pitchFamily="34" charset="0"/>
              </a:rPr>
              <a:t>For this section you have the option to break up the group if you have meat and vegetable producers in the same group</a:t>
            </a:r>
            <a:endParaRPr lang="en-US" dirty="0">
              <a:latin typeface="Candara" panose="020E0502030303020204" pitchFamily="34" charset="0"/>
            </a:endParaRPr>
          </a:p>
        </p:txBody>
      </p:sp>
    </p:spTree>
    <p:extLst>
      <p:ext uri="{BB962C8B-B14F-4D97-AF65-F5344CB8AC3E}">
        <p14:creationId xmlns:p14="http://schemas.microsoft.com/office/powerpoint/2010/main" val="30798153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ndara" panose="020E0502030303020204" pitchFamily="34" charset="0"/>
              </a:rPr>
              <a:t>Why is grading important</a:t>
            </a:r>
            <a:endParaRPr lang="en-US" dirty="0">
              <a:latin typeface="Candara" panose="020E0502030303020204" pitchFamily="34" charset="0"/>
            </a:endParaRPr>
          </a:p>
        </p:txBody>
      </p:sp>
      <p:sp>
        <p:nvSpPr>
          <p:cNvPr id="3" name="Content Placeholder 2"/>
          <p:cNvSpPr>
            <a:spLocks noGrp="1"/>
          </p:cNvSpPr>
          <p:nvPr>
            <p:ph idx="1"/>
          </p:nvPr>
        </p:nvSpPr>
        <p:spPr>
          <a:xfrm>
            <a:off x="518886" y="2377168"/>
            <a:ext cx="10515600" cy="4351338"/>
          </a:xfrm>
        </p:spPr>
        <p:txBody>
          <a:bodyPr/>
          <a:lstStyle/>
          <a:p>
            <a:r>
              <a:rPr lang="en-US" dirty="0" smtClean="0">
                <a:latin typeface="Candara" panose="020E0502030303020204" pitchFamily="34" charset="0"/>
              </a:rPr>
              <a:t>Vegetables</a:t>
            </a:r>
          </a:p>
          <a:p>
            <a:pPr lvl="1"/>
            <a:r>
              <a:rPr lang="en-US" dirty="0" smtClean="0">
                <a:latin typeface="Candara" panose="020E0502030303020204" pitchFamily="34" charset="0"/>
              </a:rPr>
              <a:t>Different grades mean different quality and sizes; can be used for different products</a:t>
            </a:r>
          </a:p>
          <a:p>
            <a:pPr lvl="2"/>
            <a:r>
              <a:rPr lang="en-US" dirty="0" smtClean="0">
                <a:latin typeface="Candara" panose="020E0502030303020204" pitchFamily="34" charset="0"/>
              </a:rPr>
              <a:t>peppers</a:t>
            </a:r>
          </a:p>
          <a:p>
            <a:r>
              <a:rPr lang="en-US" dirty="0" smtClean="0">
                <a:latin typeface="Candara" panose="020E0502030303020204" pitchFamily="34" charset="0"/>
              </a:rPr>
              <a:t>Animals</a:t>
            </a:r>
          </a:p>
          <a:p>
            <a:pPr lvl="1"/>
            <a:r>
              <a:rPr lang="en-US" dirty="0" smtClean="0">
                <a:latin typeface="Candara" panose="020E0502030303020204" pitchFamily="34" charset="0"/>
              </a:rPr>
              <a:t>Grades of meat</a:t>
            </a:r>
          </a:p>
          <a:p>
            <a:pPr lvl="2"/>
            <a:r>
              <a:rPr lang="en-US" dirty="0" smtClean="0">
                <a:latin typeface="Candara" panose="020E0502030303020204" pitchFamily="34" charset="0"/>
              </a:rPr>
              <a:t>Marbling. Established by the USDA</a:t>
            </a:r>
          </a:p>
          <a:p>
            <a:pPr lvl="1"/>
            <a:r>
              <a:rPr lang="en-US" dirty="0" smtClean="0">
                <a:latin typeface="Candara" panose="020E0502030303020204" pitchFamily="34" charset="0"/>
              </a:rPr>
              <a:t>Based on the meat product </a:t>
            </a:r>
            <a:endParaRPr lang="en-US" dirty="0">
              <a:latin typeface="Candara" panose="020E0502030303020204" pitchFamily="34" charset="0"/>
            </a:endParaRPr>
          </a:p>
        </p:txBody>
      </p:sp>
      <p:pic>
        <p:nvPicPr>
          <p:cNvPr id="1026" name="Picture 2" descr="http://www.buedelmeatup.com/wp-content/uploads/2012/12/USDA-Grading-Sca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0604" y="4756830"/>
            <a:ext cx="5467350" cy="1971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40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r>
              <a:rPr lang="en-US" dirty="0" smtClean="0">
                <a:latin typeface="Candara" panose="020E0502030303020204" pitchFamily="34" charset="0"/>
              </a:rPr>
              <a:t>Grading Meat</a:t>
            </a:r>
            <a:endParaRPr lang="en-US" dirty="0">
              <a:latin typeface="Candara" panose="020E0502030303020204" pitchFamily="34" charset="0"/>
            </a:endParaRPr>
          </a:p>
        </p:txBody>
      </p:sp>
      <p:sp>
        <p:nvSpPr>
          <p:cNvPr id="2" name="Title 1"/>
          <p:cNvSpPr>
            <a:spLocks noGrp="1"/>
          </p:cNvSpPr>
          <p:nvPr>
            <p:ph type="ctrTitle"/>
          </p:nvPr>
        </p:nvSpPr>
        <p:spPr/>
        <p:txBody>
          <a:bodyPr/>
          <a:lstStyle/>
          <a:p>
            <a:r>
              <a:rPr lang="en-US" dirty="0" smtClean="0">
                <a:latin typeface="Candara" panose="020E0502030303020204" pitchFamily="34" charset="0"/>
              </a:rPr>
              <a:t>Meat</a:t>
            </a:r>
            <a:endParaRPr lang="en-US" dirty="0">
              <a:latin typeface="Candara" panose="020E0502030303020204" pitchFamily="34" charset="0"/>
            </a:endParaRPr>
          </a:p>
        </p:txBody>
      </p:sp>
    </p:spTree>
    <p:extLst>
      <p:ext uri="{BB962C8B-B14F-4D97-AF65-F5344CB8AC3E}">
        <p14:creationId xmlns:p14="http://schemas.microsoft.com/office/powerpoint/2010/main" val="38138835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ndara" panose="020E0502030303020204" pitchFamily="34" charset="0"/>
              </a:rPr>
              <a:t>Meat Grading</a:t>
            </a:r>
            <a:endParaRPr lang="en-US" dirty="0">
              <a:latin typeface="Candara" panose="020E0502030303020204" pitchFamily="34" charset="0"/>
            </a:endParaRPr>
          </a:p>
        </p:txBody>
      </p:sp>
      <p:sp>
        <p:nvSpPr>
          <p:cNvPr id="3" name="Content Placeholder 2"/>
          <p:cNvSpPr>
            <a:spLocks noGrp="1"/>
          </p:cNvSpPr>
          <p:nvPr>
            <p:ph idx="1"/>
          </p:nvPr>
        </p:nvSpPr>
        <p:spPr/>
        <p:txBody>
          <a:bodyPr/>
          <a:lstStyle/>
          <a:p>
            <a:r>
              <a:rPr lang="en-US" dirty="0" smtClean="0">
                <a:latin typeface="Candara" panose="020E0502030303020204" pitchFamily="34" charset="0"/>
              </a:rPr>
              <a:t>Beef</a:t>
            </a:r>
          </a:p>
          <a:p>
            <a:pPr lvl="1"/>
            <a:r>
              <a:rPr lang="en-US" dirty="0">
                <a:latin typeface="Candara" panose="020E0502030303020204" pitchFamily="34" charset="0"/>
                <a:hlinkClick r:id="rId2"/>
              </a:rPr>
              <a:t>https://</a:t>
            </a:r>
            <a:r>
              <a:rPr lang="en-US" dirty="0" smtClean="0">
                <a:latin typeface="Candara" panose="020E0502030303020204" pitchFamily="34" charset="0"/>
                <a:hlinkClick r:id="rId2"/>
              </a:rPr>
              <a:t>www.youtube.com/watch?v=tEHwm1gIj-w</a:t>
            </a:r>
            <a:r>
              <a:rPr lang="en-US" dirty="0" smtClean="0">
                <a:latin typeface="Candara" panose="020E0502030303020204" pitchFamily="34" charset="0"/>
              </a:rPr>
              <a:t> (6:38-11:00)</a:t>
            </a:r>
          </a:p>
          <a:p>
            <a:pPr marL="0" indent="0">
              <a:buNone/>
            </a:pPr>
            <a:endParaRPr lang="en-US" dirty="0">
              <a:latin typeface="Candara" panose="020E0502030303020204"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31667"/>
          <a:stretch/>
        </p:blipFill>
        <p:spPr>
          <a:xfrm>
            <a:off x="5623560" y="2885566"/>
            <a:ext cx="5478780" cy="3743833"/>
          </a:xfrm>
          <a:prstGeom prst="rect">
            <a:avLst/>
          </a:prstGeom>
        </p:spPr>
      </p:pic>
    </p:spTree>
    <p:extLst>
      <p:ext uri="{BB962C8B-B14F-4D97-AF65-F5344CB8AC3E}">
        <p14:creationId xmlns:p14="http://schemas.microsoft.com/office/powerpoint/2010/main" val="31267950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ndara" panose="020E0502030303020204" pitchFamily="34" charset="0"/>
              </a:rPr>
              <a:t>Meat Grading	</a:t>
            </a:r>
            <a:endParaRPr lang="en-US" dirty="0">
              <a:latin typeface="Candara" panose="020E0502030303020204" pitchFamily="34" charset="0"/>
            </a:endParaRPr>
          </a:p>
        </p:txBody>
      </p:sp>
      <p:sp>
        <p:nvSpPr>
          <p:cNvPr id="3" name="Content Placeholder 2"/>
          <p:cNvSpPr>
            <a:spLocks noGrp="1"/>
          </p:cNvSpPr>
          <p:nvPr>
            <p:ph idx="1"/>
          </p:nvPr>
        </p:nvSpPr>
        <p:spPr/>
        <p:txBody>
          <a:bodyPr/>
          <a:lstStyle/>
          <a:p>
            <a:r>
              <a:rPr lang="en-US" dirty="0" smtClean="0">
                <a:latin typeface="Candara" panose="020E0502030303020204" pitchFamily="34" charset="0"/>
              </a:rPr>
              <a:t>Poultry</a:t>
            </a:r>
          </a:p>
          <a:p>
            <a:endParaRPr lang="en-US" dirty="0">
              <a:latin typeface="Candara" panose="020E0502030303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113729455"/>
              </p:ext>
            </p:extLst>
          </p:nvPr>
        </p:nvGraphicFramePr>
        <p:xfrm>
          <a:off x="3131820" y="1371600"/>
          <a:ext cx="8618220" cy="5234940"/>
        </p:xfrm>
        <a:graphic>
          <a:graphicData uri="http://schemas.openxmlformats.org/drawingml/2006/table">
            <a:tbl>
              <a:tblPr/>
              <a:tblGrid>
                <a:gridCol w="2154555"/>
                <a:gridCol w="2154555"/>
                <a:gridCol w="2154555"/>
                <a:gridCol w="2154555"/>
              </a:tblGrid>
              <a:tr h="300828">
                <a:tc>
                  <a:txBody>
                    <a:bodyPr/>
                    <a:lstStyle/>
                    <a:p>
                      <a:endParaRPr lang="en-US" sz="1400" dirty="0"/>
                    </a:p>
                  </a:txBody>
                  <a:tcPr marL="68705" marR="68705" marT="34353" marB="34353" anchor="ctr">
                    <a:lnL>
                      <a:noFill/>
                    </a:lnL>
                    <a:lnR>
                      <a:noFill/>
                    </a:lnR>
                    <a:lnT>
                      <a:noFill/>
                    </a:lnT>
                    <a:lnB>
                      <a:noFill/>
                    </a:lnB>
                    <a:solidFill>
                      <a:srgbClr val="FFFFFF"/>
                    </a:solidFill>
                  </a:tcPr>
                </a:tc>
                <a:tc>
                  <a:txBody>
                    <a:bodyPr/>
                    <a:lstStyle/>
                    <a:p>
                      <a:endParaRPr lang="en-US" sz="1400" dirty="0"/>
                    </a:p>
                  </a:txBody>
                  <a:tcPr marL="68705" marR="68705" marT="34353" marB="34353">
                    <a:lnL>
                      <a:noFill/>
                    </a:lnL>
                    <a:solidFill>
                      <a:srgbClr val="FFFFFF"/>
                    </a:solidFill>
                  </a:tcPr>
                </a:tc>
                <a:tc>
                  <a:txBody>
                    <a:bodyPr/>
                    <a:lstStyle/>
                    <a:p>
                      <a:endParaRPr lang="en-US" sz="1400" dirty="0"/>
                    </a:p>
                  </a:txBody>
                  <a:tcPr marL="68705" marR="68705" marT="34353" marB="34353">
                    <a:solidFill>
                      <a:srgbClr val="FFFFFF"/>
                    </a:solidFill>
                  </a:tcPr>
                </a:tc>
                <a:tc>
                  <a:txBody>
                    <a:bodyPr/>
                    <a:lstStyle/>
                    <a:p>
                      <a:endParaRPr lang="en-US" sz="1400" dirty="0"/>
                    </a:p>
                  </a:txBody>
                  <a:tcPr marL="68705" marR="68705" marT="34353" marB="34353">
                    <a:solidFill>
                      <a:srgbClr val="FFFFFF"/>
                    </a:solidFill>
                  </a:tcPr>
                </a:tc>
              </a:tr>
              <a:tr h="380209">
                <a:tc>
                  <a:txBody>
                    <a:bodyPr/>
                    <a:lstStyle/>
                    <a:p>
                      <a:r>
                        <a:rPr lang="en-US" sz="1400">
                          <a:latin typeface="Arial, Helvetica, sans-serif"/>
                        </a:rPr>
                        <a:t>FACTOR</a:t>
                      </a:r>
                      <a:endParaRPr lang="en-US" sz="1400"/>
                    </a:p>
                  </a:txBody>
                  <a:tcPr marL="71568" marR="71568" marT="71568" marB="71568" anchor="ctr">
                    <a:lnL>
                      <a:noFill/>
                    </a:lnL>
                    <a:lnR>
                      <a:noFill/>
                    </a:lnR>
                    <a:lnT>
                      <a:noFill/>
                    </a:lnT>
                    <a:lnB>
                      <a:noFill/>
                    </a:lnB>
                    <a:solidFill>
                      <a:srgbClr val="FFFFFF"/>
                    </a:solidFill>
                  </a:tcPr>
                </a:tc>
                <a:tc>
                  <a:txBody>
                    <a:bodyPr/>
                    <a:lstStyle/>
                    <a:p>
                      <a:r>
                        <a:rPr lang="en-US" sz="1400" dirty="0">
                          <a:latin typeface="Arial, Helvetica, sans-serif"/>
                        </a:rPr>
                        <a:t>GRADE A</a:t>
                      </a:r>
                      <a:endParaRPr lang="en-US" sz="1400" dirty="0"/>
                    </a:p>
                  </a:txBody>
                  <a:tcPr marL="71568" marR="71568" marT="71568" marB="71568" anchor="ctr">
                    <a:lnL>
                      <a:noFill/>
                    </a:lnL>
                    <a:lnR>
                      <a:noFill/>
                    </a:lnR>
                    <a:lnB>
                      <a:noFill/>
                    </a:lnB>
                    <a:solidFill>
                      <a:srgbClr val="FFFFFF"/>
                    </a:solidFill>
                  </a:tcPr>
                </a:tc>
                <a:tc>
                  <a:txBody>
                    <a:bodyPr/>
                    <a:lstStyle/>
                    <a:p>
                      <a:r>
                        <a:rPr lang="en-US" sz="1400" dirty="0">
                          <a:latin typeface="Arial, Helvetica, sans-serif"/>
                        </a:rPr>
                        <a:t>GRADE B</a:t>
                      </a:r>
                      <a:endParaRPr lang="en-US" sz="1400" dirty="0"/>
                    </a:p>
                  </a:txBody>
                  <a:tcPr marL="71568" marR="71568" marT="71568" marB="71568" anchor="ctr">
                    <a:lnL>
                      <a:noFill/>
                    </a:lnL>
                    <a:lnR>
                      <a:noFill/>
                    </a:lnR>
                    <a:lnB>
                      <a:noFill/>
                    </a:lnB>
                    <a:solidFill>
                      <a:srgbClr val="FFFFFF"/>
                    </a:solidFill>
                  </a:tcPr>
                </a:tc>
                <a:tc>
                  <a:txBody>
                    <a:bodyPr/>
                    <a:lstStyle/>
                    <a:p>
                      <a:r>
                        <a:rPr lang="en-US" sz="1400" dirty="0">
                          <a:latin typeface="Arial, Helvetica, sans-serif"/>
                        </a:rPr>
                        <a:t>GRADE C</a:t>
                      </a:r>
                      <a:endParaRPr lang="en-US" sz="1400" dirty="0"/>
                    </a:p>
                  </a:txBody>
                  <a:tcPr marL="71568" marR="71568" marT="71568" marB="71568" anchor="ctr">
                    <a:lnL>
                      <a:noFill/>
                    </a:lnL>
                    <a:lnR>
                      <a:noFill/>
                    </a:lnR>
                    <a:lnB>
                      <a:noFill/>
                    </a:lnB>
                    <a:solidFill>
                      <a:srgbClr val="FFFFFF"/>
                    </a:solidFill>
                  </a:tcPr>
                </a:tc>
              </a:tr>
              <a:tr h="1745520">
                <a:tc>
                  <a:txBody>
                    <a:bodyPr/>
                    <a:lstStyle/>
                    <a:p>
                      <a:r>
                        <a:rPr lang="en-US" sz="1400" b="1">
                          <a:latin typeface="Arial, Helvetica, sans-serif"/>
                        </a:rPr>
                        <a:t>Exposed Flesh</a:t>
                      </a:r>
                      <a:endParaRPr lang="en-US" sz="1400"/>
                    </a:p>
                  </a:txBody>
                  <a:tcPr marL="71568" marR="71568" marT="71568" marB="71568" anchor="ctr">
                    <a:lnL>
                      <a:noFill/>
                    </a:lnL>
                    <a:lnR>
                      <a:noFill/>
                    </a:lnR>
                    <a:lnT>
                      <a:noFill/>
                    </a:lnT>
                    <a:lnB>
                      <a:noFill/>
                    </a:lnB>
                    <a:solidFill>
                      <a:srgbClr val="FFFFFF"/>
                    </a:solidFill>
                  </a:tcPr>
                </a:tc>
                <a:tc>
                  <a:txBody>
                    <a:bodyPr/>
                    <a:lstStyle/>
                    <a:p>
                      <a:r>
                        <a:rPr lang="en-US" sz="1400" dirty="0">
                          <a:latin typeface="Arial, Helvetica, sans-serif"/>
                        </a:rPr>
                        <a:t>total length of cuts on breast or legs must be less than 1/4" and total length of cuts everywhere else must be less than 1 1/2"</a:t>
                      </a:r>
                      <a:endParaRPr lang="en-US" sz="1400" dirty="0"/>
                    </a:p>
                  </a:txBody>
                  <a:tcPr marL="71568" marR="71568" marT="71568" marB="71568" anchor="ctr">
                    <a:lnL>
                      <a:noFill/>
                    </a:lnL>
                    <a:lnR>
                      <a:noFill/>
                    </a:lnR>
                    <a:lnT>
                      <a:noFill/>
                    </a:lnT>
                    <a:lnB>
                      <a:noFill/>
                    </a:lnB>
                    <a:solidFill>
                      <a:srgbClr val="FFFFFF"/>
                    </a:solidFill>
                  </a:tcPr>
                </a:tc>
                <a:tc>
                  <a:txBody>
                    <a:bodyPr/>
                    <a:lstStyle/>
                    <a:p>
                      <a:r>
                        <a:rPr lang="en-US" sz="1400" dirty="0">
                          <a:latin typeface="Arial, Helvetica, sans-serif"/>
                        </a:rPr>
                        <a:t>1/3 of the flesh on a part may be exposed</a:t>
                      </a:r>
                      <a:endParaRPr lang="en-US" sz="1400" dirty="0"/>
                    </a:p>
                  </a:txBody>
                  <a:tcPr marL="71568" marR="71568" marT="71568" marB="71568" anchor="ctr">
                    <a:lnL>
                      <a:noFill/>
                    </a:lnL>
                    <a:lnR>
                      <a:noFill/>
                    </a:lnR>
                    <a:lnT>
                      <a:noFill/>
                    </a:lnT>
                    <a:lnB>
                      <a:noFill/>
                    </a:lnB>
                    <a:solidFill>
                      <a:srgbClr val="FFFFFF"/>
                    </a:solidFill>
                  </a:tcPr>
                </a:tc>
                <a:tc>
                  <a:txBody>
                    <a:bodyPr/>
                    <a:lstStyle/>
                    <a:p>
                      <a:r>
                        <a:rPr lang="en-US" sz="1400" dirty="0">
                          <a:latin typeface="Arial, Helvetica, sans-serif"/>
                        </a:rPr>
                        <a:t>More than 1/3 of the flesh on a part may be exposed</a:t>
                      </a:r>
                      <a:endParaRPr lang="en-US" sz="1400" dirty="0"/>
                    </a:p>
                  </a:txBody>
                  <a:tcPr marL="71568" marR="71568" marT="71568" marB="71568" anchor="ctr">
                    <a:lnL>
                      <a:noFill/>
                    </a:lnL>
                    <a:lnR>
                      <a:noFill/>
                    </a:lnR>
                    <a:lnT>
                      <a:noFill/>
                    </a:lnT>
                    <a:lnB>
                      <a:noFill/>
                    </a:lnB>
                    <a:solidFill>
                      <a:srgbClr val="FFFFFF"/>
                    </a:solidFill>
                  </a:tcPr>
                </a:tc>
              </a:tr>
              <a:tr h="1290416">
                <a:tc>
                  <a:txBody>
                    <a:bodyPr/>
                    <a:lstStyle/>
                    <a:p>
                      <a:r>
                        <a:rPr lang="en-US" sz="1400" b="1">
                          <a:latin typeface="Arial, Helvetica, sans-serif"/>
                        </a:rPr>
                        <a:t>Disjointed or broken bones</a:t>
                      </a:r>
                      <a:endParaRPr lang="en-US" sz="1400"/>
                    </a:p>
                  </a:txBody>
                  <a:tcPr marL="71568" marR="71568" marT="71568" marB="71568" anchor="ctr">
                    <a:lnL>
                      <a:noFill/>
                    </a:lnL>
                    <a:lnR>
                      <a:noFill/>
                    </a:lnR>
                    <a:lnT>
                      <a:noFill/>
                    </a:lnT>
                    <a:lnB>
                      <a:noFill/>
                    </a:lnB>
                    <a:solidFill>
                      <a:srgbClr val="FFFFFF"/>
                    </a:solidFill>
                  </a:tcPr>
                </a:tc>
                <a:tc>
                  <a:txBody>
                    <a:bodyPr/>
                    <a:lstStyle/>
                    <a:p>
                      <a:r>
                        <a:rPr lang="en-US" sz="1400">
                          <a:latin typeface="Arial, Helvetica, sans-serif"/>
                        </a:rPr>
                        <a:t>None or one disjointed</a:t>
                      </a:r>
                      <a:endParaRPr lang="en-US" sz="1400"/>
                    </a:p>
                  </a:txBody>
                  <a:tcPr marL="71568" marR="71568" marT="71568" marB="71568" anchor="ctr">
                    <a:lnL>
                      <a:noFill/>
                    </a:lnL>
                    <a:lnR>
                      <a:noFill/>
                    </a:lnR>
                    <a:lnT>
                      <a:noFill/>
                    </a:lnT>
                    <a:lnB>
                      <a:noFill/>
                    </a:lnB>
                    <a:solidFill>
                      <a:srgbClr val="FFFFFF"/>
                    </a:solidFill>
                  </a:tcPr>
                </a:tc>
                <a:tc>
                  <a:txBody>
                    <a:bodyPr/>
                    <a:lstStyle/>
                    <a:p>
                      <a:r>
                        <a:rPr lang="en-US" sz="1400">
                          <a:latin typeface="Arial, Helvetica, sans-serif"/>
                        </a:rPr>
                        <a:t>Two disjointed OR One disjointed and one non-protruding broken OR One non-protruding broken</a:t>
                      </a:r>
                      <a:endParaRPr lang="en-US" sz="1400"/>
                    </a:p>
                  </a:txBody>
                  <a:tcPr marL="71568" marR="71568" marT="71568" marB="71568" anchor="ctr">
                    <a:lnL>
                      <a:noFill/>
                    </a:lnL>
                    <a:lnR>
                      <a:noFill/>
                    </a:lnR>
                    <a:lnT>
                      <a:noFill/>
                    </a:lnT>
                    <a:lnB>
                      <a:noFill/>
                    </a:lnB>
                    <a:solidFill>
                      <a:srgbClr val="FFFFFF"/>
                    </a:solidFill>
                  </a:tcPr>
                </a:tc>
                <a:tc>
                  <a:txBody>
                    <a:bodyPr/>
                    <a:lstStyle/>
                    <a:p>
                      <a:r>
                        <a:rPr lang="en-US" sz="1400">
                          <a:latin typeface="Arial, Helvetica, sans-serif"/>
                        </a:rPr>
                        <a:t>No limit</a:t>
                      </a:r>
                      <a:endParaRPr lang="en-US" sz="1400"/>
                    </a:p>
                  </a:txBody>
                  <a:tcPr marL="71568" marR="71568" marT="71568" marB="71568" anchor="ctr">
                    <a:lnL>
                      <a:noFill/>
                    </a:lnL>
                    <a:lnR>
                      <a:noFill/>
                    </a:lnR>
                    <a:lnT>
                      <a:noFill/>
                    </a:lnT>
                    <a:lnB>
                      <a:noFill/>
                    </a:lnB>
                    <a:solidFill>
                      <a:srgbClr val="FFFFFF"/>
                    </a:solidFill>
                  </a:tcPr>
                </a:tc>
              </a:tr>
              <a:tr h="1517967">
                <a:tc>
                  <a:txBody>
                    <a:bodyPr/>
                    <a:lstStyle/>
                    <a:p>
                      <a:r>
                        <a:rPr lang="en-US" sz="1400" b="1">
                          <a:latin typeface="Arial, Helvetica, sans-serif"/>
                        </a:rPr>
                        <a:t>Missing parts</a:t>
                      </a:r>
                      <a:endParaRPr lang="en-US" sz="1400"/>
                    </a:p>
                  </a:txBody>
                  <a:tcPr marL="71568" marR="71568" marT="71568" marB="71568" anchor="ctr">
                    <a:lnL>
                      <a:noFill/>
                    </a:lnL>
                    <a:lnR>
                      <a:noFill/>
                    </a:lnR>
                    <a:lnT>
                      <a:noFill/>
                    </a:lnT>
                    <a:lnB>
                      <a:noFill/>
                    </a:lnB>
                    <a:solidFill>
                      <a:srgbClr val="FFFFFF"/>
                    </a:solidFill>
                  </a:tcPr>
                </a:tc>
                <a:tc>
                  <a:txBody>
                    <a:bodyPr/>
                    <a:lstStyle/>
                    <a:p>
                      <a:r>
                        <a:rPr lang="en-US" sz="1400">
                          <a:latin typeface="Arial, Helvetica, sans-serif"/>
                        </a:rPr>
                        <a:t>Wing tips and/or tail removed at base</a:t>
                      </a:r>
                      <a:endParaRPr lang="en-US" sz="1400"/>
                    </a:p>
                  </a:txBody>
                  <a:tcPr marL="71568" marR="71568" marT="71568" marB="71568" anchor="ctr">
                    <a:lnL>
                      <a:noFill/>
                    </a:lnL>
                    <a:lnR>
                      <a:noFill/>
                    </a:lnR>
                    <a:lnT>
                      <a:noFill/>
                    </a:lnT>
                    <a:lnB>
                      <a:noFill/>
                    </a:lnB>
                    <a:solidFill>
                      <a:srgbClr val="FFFFFF"/>
                    </a:solidFill>
                  </a:tcPr>
                </a:tc>
                <a:tc>
                  <a:txBody>
                    <a:bodyPr/>
                    <a:lstStyle/>
                    <a:p>
                      <a:r>
                        <a:rPr lang="en-US" sz="1400">
                          <a:latin typeface="Arial, Helvetica, sans-serif"/>
                        </a:rPr>
                        <a:t>Wing(s) to 2</a:t>
                      </a:r>
                      <a:r>
                        <a:rPr lang="en-US" sz="1400" baseline="30000">
                          <a:latin typeface="Arial, Helvetica, sans-serif"/>
                        </a:rPr>
                        <a:t>nd</a:t>
                      </a:r>
                      <a:r>
                        <a:rPr lang="en-US" sz="1400">
                          <a:latin typeface="Arial, Helvetica, sans-serif"/>
                        </a:rPr>
                        <a:t> joint AND/OR back area removed up to one-half way to the hip joint, not wider than base of tail</a:t>
                      </a:r>
                      <a:endParaRPr lang="en-US" sz="1400"/>
                    </a:p>
                  </a:txBody>
                  <a:tcPr marL="71568" marR="71568" marT="71568" marB="71568" anchor="ctr">
                    <a:lnL>
                      <a:noFill/>
                    </a:lnL>
                    <a:lnR>
                      <a:noFill/>
                    </a:lnR>
                    <a:lnT>
                      <a:noFill/>
                    </a:lnT>
                    <a:lnB>
                      <a:noFill/>
                    </a:lnB>
                    <a:solidFill>
                      <a:srgbClr val="FFFFFF"/>
                    </a:solidFill>
                  </a:tcPr>
                </a:tc>
                <a:tc>
                  <a:txBody>
                    <a:bodyPr/>
                    <a:lstStyle/>
                    <a:p>
                      <a:r>
                        <a:rPr lang="en-US" sz="1400" dirty="0">
                          <a:latin typeface="Arial, Helvetica, sans-serif"/>
                        </a:rPr>
                        <a:t>Back area not wider than base of tail extending to area beyond halfway to hip joints</a:t>
                      </a:r>
                      <a:endParaRPr lang="en-US" sz="1400" dirty="0"/>
                    </a:p>
                  </a:txBody>
                  <a:tcPr marL="71568" marR="71568" marT="71568" marB="71568" anchor="ctr">
                    <a:lnL>
                      <a:noFill/>
                    </a:lnL>
                    <a:lnR>
                      <a:noFill/>
                    </a:lnR>
                    <a:lnT>
                      <a:noFill/>
                    </a:lnT>
                    <a:lnB>
                      <a:noFill/>
                    </a:lnB>
                    <a:solidFill>
                      <a:srgbClr val="FFFFFF"/>
                    </a:solidFill>
                  </a:tcPr>
                </a:tc>
              </a:tr>
            </a:tbl>
          </a:graphicData>
        </a:graphic>
      </p:graphicFrame>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33234" b="10647"/>
          <a:stretch/>
        </p:blipFill>
        <p:spPr>
          <a:xfrm>
            <a:off x="195283" y="2902649"/>
            <a:ext cx="2936537" cy="2197290"/>
          </a:xfrm>
          <a:prstGeom prst="rect">
            <a:avLst/>
          </a:prstGeom>
        </p:spPr>
      </p:pic>
    </p:spTree>
    <p:extLst>
      <p:ext uri="{BB962C8B-B14F-4D97-AF65-F5344CB8AC3E}">
        <p14:creationId xmlns:p14="http://schemas.microsoft.com/office/powerpoint/2010/main" val="12884042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ndara" panose="020E0502030303020204" pitchFamily="34" charset="0"/>
              </a:rPr>
              <a:t>Meat Grades</a:t>
            </a:r>
            <a:endParaRPr lang="en-US" dirty="0">
              <a:latin typeface="Candara" panose="020E0502030303020204" pitchFamily="34" charset="0"/>
            </a:endParaRPr>
          </a:p>
        </p:txBody>
      </p:sp>
      <p:sp>
        <p:nvSpPr>
          <p:cNvPr id="3" name="Content Placeholder 2"/>
          <p:cNvSpPr>
            <a:spLocks noGrp="1"/>
          </p:cNvSpPr>
          <p:nvPr>
            <p:ph idx="1"/>
          </p:nvPr>
        </p:nvSpPr>
        <p:spPr/>
        <p:txBody>
          <a:bodyPr/>
          <a:lstStyle/>
          <a:p>
            <a:r>
              <a:rPr lang="en-US" dirty="0" smtClean="0">
                <a:latin typeface="Candara" panose="020E0502030303020204" pitchFamily="34" charset="0"/>
              </a:rPr>
              <a:t>Pork </a:t>
            </a:r>
            <a:r>
              <a:rPr lang="en-US" i="1" dirty="0" smtClean="0">
                <a:latin typeface="Candara" panose="020E0502030303020204" pitchFamily="34" charset="0"/>
              </a:rPr>
              <a:t>(according to the USDA)</a:t>
            </a:r>
          </a:p>
          <a:p>
            <a:pPr lvl="1"/>
            <a:r>
              <a:rPr lang="en-US" dirty="0">
                <a:latin typeface="Candara" panose="020E0502030303020204" pitchFamily="34" charset="0"/>
              </a:rPr>
              <a:t>Pork is not graded in the same way that beef is graded. Basically, there are two types of pork – butcher hogs and sows. Butcher hogs are raised specifically for slaughter. They are bred to produce highly palatable meat. Sows are used to breed more pigs. When the sows are later slaughtered, their meat lacks palatability and therefore the meat is used for processed and cured pork such as sausages and </a:t>
            </a:r>
            <a:r>
              <a:rPr lang="en-US" dirty="0" smtClean="0">
                <a:latin typeface="Candara" panose="020E0502030303020204" pitchFamily="34" charset="0"/>
              </a:rPr>
              <a:t>hams (C&amp;C Butcher)</a:t>
            </a:r>
          </a:p>
          <a:p>
            <a:pPr lvl="1"/>
            <a:r>
              <a:rPr lang="en-US" dirty="0" smtClean="0">
                <a:latin typeface="Candara" panose="020E0502030303020204" pitchFamily="34" charset="0"/>
              </a:rPr>
              <a:t>Pork is not graded with USDA quality grades </a:t>
            </a:r>
            <a:r>
              <a:rPr lang="en-US" dirty="0">
                <a:latin typeface="Candara" panose="020E0502030303020204" pitchFamily="34" charset="0"/>
              </a:rPr>
              <a:t>as it is generally produced from young animals that have been bred and fed to produce more uniformly tender meat. </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42388" b="24378"/>
          <a:stretch/>
        </p:blipFill>
        <p:spPr>
          <a:xfrm>
            <a:off x="7287904" y="227156"/>
            <a:ext cx="4245874" cy="1881423"/>
          </a:xfrm>
          <a:prstGeom prst="rect">
            <a:avLst/>
          </a:prstGeom>
        </p:spPr>
      </p:pic>
    </p:spTree>
    <p:extLst>
      <p:ext uri="{BB962C8B-B14F-4D97-AF65-F5344CB8AC3E}">
        <p14:creationId xmlns:p14="http://schemas.microsoft.com/office/powerpoint/2010/main" val="2834953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1179" y="278780"/>
            <a:ext cx="6194209" cy="6266986"/>
          </a:xfrm>
        </p:spPr>
        <p:txBody>
          <a:bodyPr>
            <a:normAutofit/>
          </a:bodyPr>
          <a:lstStyle/>
          <a:p>
            <a:pPr algn="l"/>
            <a:r>
              <a:rPr lang="en-US" sz="4000" b="1" dirty="0" smtClean="0">
                <a:latin typeface="Candara" panose="020E0502030303020204" pitchFamily="34" charset="0"/>
              </a:rPr>
              <a:t>Unit 4.2 </a:t>
            </a:r>
            <a:r>
              <a:rPr lang="en-US" dirty="0" smtClean="0">
                <a:latin typeface="Candara" panose="020E0502030303020204" pitchFamily="34" charset="0"/>
              </a:rPr>
              <a:t/>
            </a:r>
            <a:br>
              <a:rPr lang="en-US" dirty="0" smtClean="0">
                <a:latin typeface="Candara" panose="020E0502030303020204" pitchFamily="34" charset="0"/>
              </a:rPr>
            </a:br>
            <a:r>
              <a:rPr lang="en-US" dirty="0" smtClean="0">
                <a:latin typeface="Candara" panose="020E0502030303020204" pitchFamily="34" charset="0"/>
              </a:rPr>
              <a:t/>
            </a:r>
            <a:br>
              <a:rPr lang="en-US" dirty="0" smtClean="0">
                <a:latin typeface="Candara" panose="020E0502030303020204" pitchFamily="34" charset="0"/>
              </a:rPr>
            </a:br>
            <a:r>
              <a:rPr lang="en-US" b="1" dirty="0" smtClean="0">
                <a:latin typeface="Candara" panose="020E0502030303020204" pitchFamily="34" charset="0"/>
              </a:rPr>
              <a:t>Grading, Sorting, &amp; Labeling</a:t>
            </a:r>
            <a:r>
              <a:rPr lang="en-US" dirty="0" smtClean="0">
                <a:latin typeface="Candara" panose="020E0502030303020204" pitchFamily="34" charset="0"/>
              </a:rPr>
              <a:t/>
            </a:r>
            <a:br>
              <a:rPr lang="en-US" dirty="0" smtClean="0">
                <a:latin typeface="Candara" panose="020E0502030303020204" pitchFamily="34" charset="0"/>
              </a:rPr>
            </a:br>
            <a:r>
              <a:rPr lang="en-US" dirty="0">
                <a:latin typeface="Candara" panose="020E0502030303020204" pitchFamily="34" charset="0"/>
              </a:rPr>
              <a:t/>
            </a:r>
            <a:br>
              <a:rPr lang="en-US" dirty="0">
                <a:latin typeface="Candara" panose="020E0502030303020204" pitchFamily="34" charset="0"/>
              </a:rPr>
            </a:br>
            <a:r>
              <a:rPr lang="en-US" sz="2200" i="1" dirty="0" smtClean="0">
                <a:latin typeface="Candara" panose="020E0502030303020204" pitchFamily="34" charset="0"/>
              </a:rPr>
              <a:t>This </a:t>
            </a:r>
            <a:r>
              <a:rPr lang="en-US" sz="2200" i="1" dirty="0" err="1" smtClean="0">
                <a:latin typeface="Candara" panose="020E0502030303020204" pitchFamily="34" charset="0"/>
              </a:rPr>
              <a:t>powerpoint</a:t>
            </a:r>
            <a:r>
              <a:rPr lang="en-US" sz="2200" i="1" dirty="0" smtClean="0">
                <a:latin typeface="Candara" panose="020E0502030303020204" pitchFamily="34" charset="0"/>
              </a:rPr>
              <a:t> presentation is a companion resource to the </a:t>
            </a:r>
            <a:r>
              <a:rPr lang="en-US" sz="2200" b="1" i="1" dirty="0" smtClean="0">
                <a:latin typeface="Candara" panose="020E0502030303020204" pitchFamily="34" charset="0"/>
              </a:rPr>
              <a:t>‘Baskets to Pallets Teaching Manual’</a:t>
            </a:r>
            <a:r>
              <a:rPr lang="en-US" sz="2200" i="1" dirty="0" smtClean="0">
                <a:latin typeface="Candara" panose="020E0502030303020204" pitchFamily="34" charset="0"/>
              </a:rPr>
              <a:t> available at </a:t>
            </a:r>
            <a:r>
              <a:rPr lang="en-US" sz="2200" i="1" dirty="0" smtClean="0">
                <a:latin typeface="Candara" panose="020E0502030303020204" pitchFamily="34" charset="0"/>
                <a:hlinkClick r:id="rId3" action="ppaction://hlinkfile"/>
              </a:rPr>
              <a:t>smallfarms.cornell.edu</a:t>
            </a:r>
            <a:r>
              <a:rPr lang="en-US" sz="2200" i="1" dirty="0" smtClean="0">
                <a:latin typeface="Candara" panose="020E0502030303020204" pitchFamily="34" charset="0"/>
              </a:rPr>
              <a:t>  </a:t>
            </a:r>
            <a:br>
              <a:rPr lang="en-US" sz="2200" i="1" dirty="0" smtClean="0">
                <a:latin typeface="Candara" panose="020E0502030303020204" pitchFamily="34" charset="0"/>
              </a:rPr>
            </a:br>
            <a:r>
              <a:rPr lang="en-US" sz="2200" i="1" dirty="0">
                <a:latin typeface="Candara" panose="020E0502030303020204" pitchFamily="34" charset="0"/>
              </a:rPr>
              <a:t/>
            </a:r>
            <a:br>
              <a:rPr lang="en-US" sz="2200" i="1" dirty="0">
                <a:latin typeface="Candara" panose="020E0502030303020204" pitchFamily="34" charset="0"/>
              </a:rPr>
            </a:br>
            <a:r>
              <a:rPr lang="en-US" sz="1800" i="1" dirty="0" smtClean="0">
                <a:latin typeface="Candara" panose="020E0502030303020204" pitchFamily="34" charset="0"/>
              </a:rPr>
              <a:t>Please see ‘</a:t>
            </a:r>
            <a:r>
              <a:rPr lang="en-US" sz="1800" b="1" i="1" dirty="0" smtClean="0">
                <a:latin typeface="Candara" panose="020E0502030303020204" pitchFamily="34" charset="0"/>
              </a:rPr>
              <a:t>Module 4: Production</a:t>
            </a:r>
            <a:r>
              <a:rPr lang="en-US" sz="1800" i="1" dirty="0" smtClean="0">
                <a:latin typeface="Candara" panose="020E0502030303020204" pitchFamily="34" charset="0"/>
              </a:rPr>
              <a:t>’ for additional teaching resources.</a:t>
            </a:r>
            <a:endParaRPr lang="en-US" sz="1800" i="1" dirty="0">
              <a:latin typeface="Candara" panose="020E0502030303020204" pitchFamily="34" charset="0"/>
            </a:endParaRPr>
          </a:p>
        </p:txBody>
      </p:sp>
    </p:spTree>
    <p:extLst>
      <p:ext uri="{BB962C8B-B14F-4D97-AF65-F5344CB8AC3E}">
        <p14:creationId xmlns:p14="http://schemas.microsoft.com/office/powerpoint/2010/main" val="869598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ndara" panose="020E0502030303020204" pitchFamily="34" charset="0"/>
              </a:rPr>
              <a:t>More info</a:t>
            </a:r>
            <a:endParaRPr lang="en-US" dirty="0">
              <a:latin typeface="Candara" panose="020E0502030303020204" pitchFamily="34" charset="0"/>
            </a:endParaRPr>
          </a:p>
        </p:txBody>
      </p:sp>
      <p:sp>
        <p:nvSpPr>
          <p:cNvPr id="3" name="Content Placeholder 2"/>
          <p:cNvSpPr>
            <a:spLocks noGrp="1"/>
          </p:cNvSpPr>
          <p:nvPr>
            <p:ph idx="1"/>
          </p:nvPr>
        </p:nvSpPr>
        <p:spPr/>
        <p:txBody>
          <a:bodyPr>
            <a:normAutofit lnSpcReduction="10000"/>
          </a:bodyPr>
          <a:lstStyle/>
          <a:p>
            <a:r>
              <a:rPr lang="en-US" dirty="0" smtClean="0">
                <a:latin typeface="Candara" panose="020E0502030303020204" pitchFamily="34" charset="0"/>
              </a:rPr>
              <a:t>For more information about meat grades go to:</a:t>
            </a:r>
          </a:p>
          <a:p>
            <a:pPr lvl="1"/>
            <a:r>
              <a:rPr lang="en-US" dirty="0">
                <a:latin typeface="Candara" panose="020E0502030303020204" pitchFamily="34" charset="0"/>
                <a:hlinkClick r:id="rId3"/>
              </a:rPr>
              <a:t>http://www.fsis.usda.gov/wps/portal/fsis/topics/food-safety-education/get-answers/food-safety-fact-sheets/production-and-inspection/inspection-and-grading-of-meat-and-poultry-what-are-the-differences_/inspection-and-grading-differences/!ut/p/a1/jZFRT4MwEMc_DY9di8yF-UZIzIYOXBYd42Xp4FpIoCVtkcxPb8EHnRm69qV39_tf2__hDKc4E_S94tRUUtB6iLPFkWzJwl2GJEqW7iNZx2_b5CkMib-7t8DhDyD2btRPrID8p49uuOBObcINx1lLTYkqwSROORhEhe5BaZwyKQukKQNzRozmBukSwNhCq2TR5YMVFi6sVLcwhjj9Po8lrmhRCY4kQw1QM-Za2dVGnVFfDgkFyJSAiooxUCBy0MfJLj8gvMfZ5ReJa_c69nbzVRR7JJn_Bq7M4AuYNtm6yGt5Ggd-CMTJ861dCoZHqFmnbLo0ptUPDnFI3_czLiWvYZbLxiHXJKXUBqeXJG6b1_TjOViR6qXZ-zr4BEpuht4!/#9  </a:t>
            </a:r>
            <a:endParaRPr lang="en-US" dirty="0">
              <a:latin typeface="Candara" panose="020E0502030303020204" pitchFamily="34" charset="0"/>
            </a:endParaRPr>
          </a:p>
        </p:txBody>
      </p:sp>
    </p:spTree>
    <p:extLst>
      <p:ext uri="{BB962C8B-B14F-4D97-AF65-F5344CB8AC3E}">
        <p14:creationId xmlns:p14="http://schemas.microsoft.com/office/powerpoint/2010/main" val="16747233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latin typeface="Candara" panose="020E0502030303020204" pitchFamily="34" charset="0"/>
              </a:rPr>
              <a:t>Vegetables</a:t>
            </a:r>
            <a:endParaRPr lang="en-US" dirty="0">
              <a:latin typeface="Candara" panose="020E0502030303020204" pitchFamily="34" charset="0"/>
            </a:endParaRPr>
          </a:p>
        </p:txBody>
      </p:sp>
      <p:sp>
        <p:nvSpPr>
          <p:cNvPr id="5" name="Subtitle 4"/>
          <p:cNvSpPr>
            <a:spLocks noGrp="1"/>
          </p:cNvSpPr>
          <p:nvPr>
            <p:ph type="subTitle" idx="1"/>
          </p:nvPr>
        </p:nvSpPr>
        <p:spPr/>
        <p:txBody>
          <a:bodyPr/>
          <a:lstStyle/>
          <a:p>
            <a:r>
              <a:rPr lang="en-US" dirty="0" smtClean="0">
                <a:latin typeface="Candara" panose="020E0502030303020204" pitchFamily="34" charset="0"/>
              </a:rPr>
              <a:t>Grading vegetables</a:t>
            </a:r>
            <a:endParaRPr lang="en-US" dirty="0">
              <a:latin typeface="Candara" panose="020E0502030303020204" pitchFamily="34" charset="0"/>
            </a:endParaRPr>
          </a:p>
        </p:txBody>
      </p:sp>
    </p:spTree>
    <p:extLst>
      <p:ext uri="{BB962C8B-B14F-4D97-AF65-F5344CB8AC3E}">
        <p14:creationId xmlns:p14="http://schemas.microsoft.com/office/powerpoint/2010/main" val="988207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ndara" panose="020E0502030303020204" pitchFamily="34" charset="0"/>
              </a:rPr>
              <a:t>Vegetable Grading</a:t>
            </a:r>
            <a:endParaRPr lang="en-US" dirty="0">
              <a:latin typeface="Candara" panose="020E0502030303020204" pitchFamily="34" charset="0"/>
            </a:endParaRPr>
          </a:p>
        </p:txBody>
      </p:sp>
      <p:sp>
        <p:nvSpPr>
          <p:cNvPr id="3" name="Content Placeholder 2"/>
          <p:cNvSpPr>
            <a:spLocks noGrp="1"/>
          </p:cNvSpPr>
          <p:nvPr>
            <p:ph idx="1"/>
          </p:nvPr>
        </p:nvSpPr>
        <p:spPr/>
        <p:txBody>
          <a:bodyPr/>
          <a:lstStyle/>
          <a:p>
            <a:r>
              <a:rPr lang="en-US" dirty="0" smtClean="0">
                <a:latin typeface="Candara" panose="020E0502030303020204" pitchFamily="34" charset="0"/>
              </a:rPr>
              <a:t>Vegetables</a:t>
            </a:r>
          </a:p>
          <a:p>
            <a:pPr lvl="1"/>
            <a:r>
              <a:rPr lang="en-US" dirty="0" smtClean="0">
                <a:latin typeface="Candara" panose="020E0502030303020204" pitchFamily="34" charset="0"/>
              </a:rPr>
              <a:t>The USDA has set standards for grading vegetables.  </a:t>
            </a:r>
          </a:p>
          <a:p>
            <a:pPr lvl="2"/>
            <a:r>
              <a:rPr lang="en-US" dirty="0" smtClean="0">
                <a:latin typeface="Candara" panose="020E0502030303020204" pitchFamily="34" charset="0"/>
              </a:rPr>
              <a:t>#1-Highest Quality</a:t>
            </a:r>
          </a:p>
          <a:p>
            <a:pPr lvl="2"/>
            <a:r>
              <a:rPr lang="en-US" dirty="0" smtClean="0">
                <a:latin typeface="Candara" panose="020E0502030303020204" pitchFamily="34" charset="0"/>
              </a:rPr>
              <a:t>#2-Lower Quality often used in processing</a:t>
            </a:r>
          </a:p>
          <a:p>
            <a:pPr lvl="2"/>
            <a:r>
              <a:rPr lang="en-US" dirty="0" smtClean="0">
                <a:latin typeface="Candara" panose="020E0502030303020204" pitchFamily="34" charset="0"/>
              </a:rPr>
              <a:t>Culls-composted, not sold</a:t>
            </a:r>
          </a:p>
          <a:p>
            <a:pPr lvl="1"/>
            <a:r>
              <a:rPr lang="en-US" dirty="0" smtClean="0">
                <a:latin typeface="Candara" panose="020E0502030303020204" pitchFamily="34" charset="0"/>
              </a:rPr>
              <a:t>Sometimes the grades depend on the vegetables</a:t>
            </a:r>
          </a:p>
          <a:p>
            <a:pPr lvl="2"/>
            <a:r>
              <a:rPr lang="en-US" dirty="0" smtClean="0">
                <a:latin typeface="Candara" panose="020E0502030303020204" pitchFamily="34" charset="0"/>
              </a:rPr>
              <a:t>It is best to refer to the USDA or wholesale market to know what grade names they use</a:t>
            </a:r>
            <a:endParaRPr lang="en-US" dirty="0">
              <a:latin typeface="Candara" panose="020E0502030303020204" pitchFamily="34" charset="0"/>
            </a:endParaRPr>
          </a:p>
        </p:txBody>
      </p:sp>
    </p:spTree>
    <p:extLst>
      <p:ext uri="{BB962C8B-B14F-4D97-AF65-F5344CB8AC3E}">
        <p14:creationId xmlns:p14="http://schemas.microsoft.com/office/powerpoint/2010/main" val="20382912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ndara" panose="020E0502030303020204" pitchFamily="34" charset="0"/>
              </a:rPr>
              <a:t>Why Grade Vegetables?</a:t>
            </a:r>
            <a:endParaRPr lang="en-US" dirty="0">
              <a:latin typeface="Candara" panose="020E0502030303020204" pitchFamily="34" charset="0"/>
            </a:endParaRPr>
          </a:p>
        </p:txBody>
      </p:sp>
      <p:sp>
        <p:nvSpPr>
          <p:cNvPr id="3" name="Content Placeholder 2"/>
          <p:cNvSpPr>
            <a:spLocks noGrp="1"/>
          </p:cNvSpPr>
          <p:nvPr>
            <p:ph idx="1"/>
          </p:nvPr>
        </p:nvSpPr>
        <p:spPr/>
        <p:txBody>
          <a:bodyPr/>
          <a:lstStyle/>
          <a:p>
            <a:r>
              <a:rPr lang="en-US" dirty="0" smtClean="0">
                <a:latin typeface="Candara" panose="020E0502030303020204" pitchFamily="34" charset="0"/>
              </a:rPr>
              <a:t>Specifies quality</a:t>
            </a:r>
          </a:p>
          <a:p>
            <a:r>
              <a:rPr lang="en-US" dirty="0" smtClean="0">
                <a:latin typeface="Candara" panose="020E0502030303020204" pitchFamily="34" charset="0"/>
              </a:rPr>
              <a:t>Shows the buyers that the product has gone through a review process by skilled graders</a:t>
            </a:r>
          </a:p>
          <a:p>
            <a:r>
              <a:rPr lang="en-US" dirty="0" smtClean="0">
                <a:latin typeface="Candara" panose="020E0502030303020204" pitchFamily="34" charset="0"/>
              </a:rPr>
              <a:t>Specifies size</a:t>
            </a:r>
            <a:endParaRPr lang="en-US" dirty="0">
              <a:latin typeface="Candara" panose="020E0502030303020204" pitchFamily="34" charset="0"/>
            </a:endParaRPr>
          </a:p>
        </p:txBody>
      </p:sp>
    </p:spTree>
    <p:extLst>
      <p:ext uri="{BB962C8B-B14F-4D97-AF65-F5344CB8AC3E}">
        <p14:creationId xmlns:p14="http://schemas.microsoft.com/office/powerpoint/2010/main" val="41939630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ndara" panose="020E0502030303020204" pitchFamily="34" charset="0"/>
              </a:rPr>
              <a:t>Grading Vegetable Example</a:t>
            </a:r>
            <a:endParaRPr lang="en-US" dirty="0">
              <a:latin typeface="Candara" panose="020E0502030303020204" pitchFamily="34" charset="0"/>
            </a:endParaRPr>
          </a:p>
        </p:txBody>
      </p:sp>
      <p:sp>
        <p:nvSpPr>
          <p:cNvPr id="3" name="Content Placeholder 2"/>
          <p:cNvSpPr>
            <a:spLocks noGrp="1"/>
          </p:cNvSpPr>
          <p:nvPr>
            <p:ph idx="1"/>
          </p:nvPr>
        </p:nvSpPr>
        <p:spPr/>
        <p:txBody>
          <a:bodyPr/>
          <a:lstStyle/>
          <a:p>
            <a:pPr marL="0" indent="0" algn="ctr">
              <a:buNone/>
            </a:pPr>
            <a:r>
              <a:rPr lang="en-US" dirty="0" smtClean="0">
                <a:latin typeface="Candara" panose="020E0502030303020204" pitchFamily="34" charset="0"/>
              </a:rPr>
              <a:t>Sweet Peppers</a:t>
            </a:r>
            <a:endParaRPr lang="en-US" dirty="0">
              <a:latin typeface="Candara" panose="020E0502030303020204" pitchFamily="34" charset="0"/>
            </a:endParaRPr>
          </a:p>
        </p:txBody>
      </p:sp>
      <p:pic>
        <p:nvPicPr>
          <p:cNvPr id="2051" name="Picture 3" descr="C:\Users\msb347\Downloads\2015-03-09 10.11.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4084003" y="2178684"/>
            <a:ext cx="3427095" cy="4569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17070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msb347\AppData\Local\Microsoft\Windows\Temporary Internet Files\Content.Outlook\O1VK91E9\IMG_0540 (3).JPG"/>
          <p:cNvPicPr>
            <a:picLocks noChangeAspect="1" noChangeArrowheads="1"/>
          </p:cNvPicPr>
          <p:nvPr/>
        </p:nvPicPr>
        <p:blipFill rotWithShape="1">
          <a:blip r:embed="rId2">
            <a:extLst>
              <a:ext uri="{28A0092B-C50C-407E-A947-70E740481C1C}">
                <a14:useLocalDpi xmlns:a14="http://schemas.microsoft.com/office/drawing/2010/main" val="0"/>
              </a:ext>
            </a:extLst>
          </a:blip>
          <a:srcRect t="18621"/>
          <a:stretch/>
        </p:blipFill>
        <p:spPr bwMode="auto">
          <a:xfrm>
            <a:off x="4055955" y="1825625"/>
            <a:ext cx="7684611" cy="469026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latin typeface="Candara" panose="020E0502030303020204" pitchFamily="34" charset="0"/>
              </a:rPr>
              <a:t>Sweet Peppers example</a:t>
            </a:r>
            <a:endParaRPr lang="en-US" dirty="0">
              <a:latin typeface="Candara" panose="020E0502030303020204" pitchFamily="34" charset="0"/>
            </a:endParaRPr>
          </a:p>
        </p:txBody>
      </p:sp>
      <p:sp>
        <p:nvSpPr>
          <p:cNvPr id="3" name="Content Placeholder 2"/>
          <p:cNvSpPr>
            <a:spLocks noGrp="1"/>
          </p:cNvSpPr>
          <p:nvPr>
            <p:ph idx="1"/>
          </p:nvPr>
        </p:nvSpPr>
        <p:spPr>
          <a:xfrm>
            <a:off x="838200" y="1825625"/>
            <a:ext cx="3779520" cy="4351338"/>
          </a:xfrm>
        </p:spPr>
        <p:txBody>
          <a:bodyPr/>
          <a:lstStyle/>
          <a:p>
            <a:r>
              <a:rPr lang="en-US" dirty="0" smtClean="0">
                <a:latin typeface="Candara" panose="020E0502030303020204" pitchFamily="34" charset="0"/>
              </a:rPr>
              <a:t>Culls</a:t>
            </a:r>
          </a:p>
          <a:p>
            <a:pPr lvl="1"/>
            <a:r>
              <a:rPr lang="en-US" dirty="0" smtClean="0">
                <a:latin typeface="Candara" panose="020E0502030303020204" pitchFamily="34" charset="0"/>
              </a:rPr>
              <a:t>Sorted out and composted</a:t>
            </a:r>
            <a:endParaRPr lang="en-US" dirty="0">
              <a:latin typeface="Candara" panose="020E0502030303020204" pitchFamily="34" charset="0"/>
            </a:endParaRPr>
          </a:p>
        </p:txBody>
      </p:sp>
    </p:spTree>
    <p:extLst>
      <p:ext uri="{BB962C8B-B14F-4D97-AF65-F5344CB8AC3E}">
        <p14:creationId xmlns:p14="http://schemas.microsoft.com/office/powerpoint/2010/main" val="12236078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ndara" panose="020E0502030303020204" pitchFamily="34" charset="0"/>
              </a:rPr>
              <a:t>Sweet Peppers</a:t>
            </a:r>
            <a:endParaRPr lang="en-US" dirty="0">
              <a:latin typeface="Candara" panose="020E0502030303020204" pitchFamily="34" charset="0"/>
            </a:endParaRPr>
          </a:p>
        </p:txBody>
      </p:sp>
      <p:sp>
        <p:nvSpPr>
          <p:cNvPr id="3" name="Content Placeholder 2"/>
          <p:cNvSpPr>
            <a:spLocks noGrp="1"/>
          </p:cNvSpPr>
          <p:nvPr>
            <p:ph idx="1"/>
          </p:nvPr>
        </p:nvSpPr>
        <p:spPr>
          <a:xfrm>
            <a:off x="838200" y="1825625"/>
            <a:ext cx="4716780" cy="4351338"/>
          </a:xfrm>
        </p:spPr>
        <p:txBody>
          <a:bodyPr/>
          <a:lstStyle/>
          <a:p>
            <a:r>
              <a:rPr lang="en-US" dirty="0" smtClean="0">
                <a:latin typeface="Candara" panose="020E0502030303020204" pitchFamily="34" charset="0"/>
              </a:rPr>
              <a:t>Choppers or #2’s</a:t>
            </a:r>
          </a:p>
          <a:p>
            <a:r>
              <a:rPr lang="en-US" dirty="0" smtClean="0">
                <a:latin typeface="Candara" panose="020E0502030303020204" pitchFamily="34" charset="0"/>
              </a:rPr>
              <a:t>Sorted out and often sold to canneries/processing or lower end grocery</a:t>
            </a:r>
            <a:endParaRPr lang="en-US" dirty="0">
              <a:latin typeface="Candara" panose="020E0502030303020204" pitchFamily="34" charset="0"/>
            </a:endParaRPr>
          </a:p>
        </p:txBody>
      </p:sp>
      <p:pic>
        <p:nvPicPr>
          <p:cNvPr id="2050" name="Picture 2" descr="C:\Users\msb347\AppData\Local\Microsoft\Windows\Temporary Internet Files\Content.Outlook\O1VK91E9\IMG_056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4979" y="1371599"/>
            <a:ext cx="6407151" cy="4805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1893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ndara" panose="020E0502030303020204" pitchFamily="34" charset="0"/>
              </a:rPr>
              <a:t>Sweet Peppers</a:t>
            </a:r>
            <a:endParaRPr lang="en-US" dirty="0">
              <a:latin typeface="Candara" panose="020E0502030303020204" pitchFamily="34" charset="0"/>
            </a:endParaRPr>
          </a:p>
        </p:txBody>
      </p:sp>
      <p:sp>
        <p:nvSpPr>
          <p:cNvPr id="3" name="Content Placeholder 2"/>
          <p:cNvSpPr>
            <a:spLocks noGrp="1"/>
          </p:cNvSpPr>
          <p:nvPr>
            <p:ph idx="1"/>
          </p:nvPr>
        </p:nvSpPr>
        <p:spPr>
          <a:xfrm>
            <a:off x="838200" y="1825625"/>
            <a:ext cx="3802380" cy="4351338"/>
          </a:xfrm>
        </p:spPr>
        <p:txBody>
          <a:bodyPr/>
          <a:lstStyle/>
          <a:p>
            <a:r>
              <a:rPr lang="en-US" dirty="0" smtClean="0">
                <a:latin typeface="Candara" panose="020E0502030303020204" pitchFamily="34" charset="0"/>
              </a:rPr>
              <a:t>Suntan</a:t>
            </a:r>
          </a:p>
          <a:p>
            <a:pPr lvl="1"/>
            <a:r>
              <a:rPr lang="en-US" dirty="0" smtClean="0">
                <a:latin typeface="Candara" panose="020E0502030303020204" pitchFamily="34" charset="0"/>
              </a:rPr>
              <a:t>Sorted out if they have color, sold separately from their all green pepper counter parts</a:t>
            </a:r>
            <a:endParaRPr lang="en-US" dirty="0">
              <a:latin typeface="Candara" panose="020E050203030302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4887" y="1825625"/>
            <a:ext cx="6433318" cy="4351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33169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ndara" panose="020E0502030303020204" pitchFamily="34" charset="0"/>
              </a:rPr>
              <a:t>Sweet Pepper sizes-#1</a:t>
            </a:r>
            <a:endParaRPr lang="en-US" dirty="0">
              <a:latin typeface="Candara" panose="020E0502030303020204" pitchFamily="34" charset="0"/>
            </a:endParaRPr>
          </a:p>
        </p:txBody>
      </p:sp>
      <p:sp>
        <p:nvSpPr>
          <p:cNvPr id="3" name="Content Placeholder 2"/>
          <p:cNvSpPr>
            <a:spLocks noGrp="1"/>
          </p:cNvSpPr>
          <p:nvPr>
            <p:ph idx="1"/>
          </p:nvPr>
        </p:nvSpPr>
        <p:spPr/>
        <p:txBody>
          <a:bodyPr/>
          <a:lstStyle/>
          <a:p>
            <a:r>
              <a:rPr lang="en-US" dirty="0" smtClean="0">
                <a:latin typeface="Candara" panose="020E0502030303020204" pitchFamily="34" charset="0"/>
              </a:rPr>
              <a:t>Medium</a:t>
            </a:r>
          </a:p>
          <a:p>
            <a:r>
              <a:rPr lang="en-US" dirty="0" smtClean="0">
                <a:latin typeface="Candara" panose="020E0502030303020204" pitchFamily="34" charset="0"/>
              </a:rPr>
              <a:t>Large</a:t>
            </a:r>
          </a:p>
          <a:p>
            <a:r>
              <a:rPr lang="en-US" dirty="0" smtClean="0">
                <a:latin typeface="Candara" panose="020E0502030303020204" pitchFamily="34" charset="0"/>
              </a:rPr>
              <a:t>XL</a:t>
            </a:r>
          </a:p>
          <a:p>
            <a:r>
              <a:rPr lang="en-US" dirty="0" smtClean="0">
                <a:latin typeface="Candara" panose="020E0502030303020204" pitchFamily="34" charset="0"/>
              </a:rPr>
              <a:t>Jumbo </a:t>
            </a:r>
          </a:p>
        </p:txBody>
      </p:sp>
      <p:pic>
        <p:nvPicPr>
          <p:cNvPr id="4" name="Picture 2" descr="C:\Users\msb347\AppData\Local\Microsoft\Windows\Temporary Internet Files\Content.Outlook\O1VK91E9\IMG_0558.JPG"/>
          <p:cNvPicPr>
            <a:picLocks noChangeAspect="1" noChangeArrowheads="1"/>
          </p:cNvPicPr>
          <p:nvPr/>
        </p:nvPicPr>
        <p:blipFill rotWithShape="1">
          <a:blip r:embed="rId2">
            <a:extLst>
              <a:ext uri="{28A0092B-C50C-407E-A947-70E740481C1C}">
                <a14:useLocalDpi xmlns:a14="http://schemas.microsoft.com/office/drawing/2010/main" val="0"/>
              </a:ext>
            </a:extLst>
          </a:blip>
          <a:srcRect b="3510"/>
          <a:stretch/>
        </p:blipFill>
        <p:spPr bwMode="auto">
          <a:xfrm>
            <a:off x="4168140" y="1401238"/>
            <a:ext cx="7185660" cy="52001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8740140" y="4563419"/>
            <a:ext cx="3451860" cy="2294581"/>
          </a:xfrm>
          <a:prstGeom prst="rect">
            <a:avLst/>
          </a:prstGeom>
        </p:spPr>
      </p:pic>
    </p:spTree>
    <p:extLst>
      <p:ext uri="{BB962C8B-B14F-4D97-AF65-F5344CB8AC3E}">
        <p14:creationId xmlns:p14="http://schemas.microsoft.com/office/powerpoint/2010/main" val="1841347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Candara" panose="020E0502030303020204" pitchFamily="34" charset="0"/>
              </a:rPr>
              <a:t>Pepper Boxes</a:t>
            </a:r>
            <a:br>
              <a:rPr lang="en-US" dirty="0" smtClean="0">
                <a:latin typeface="Candara" panose="020E0502030303020204" pitchFamily="34" charset="0"/>
              </a:rPr>
            </a:br>
            <a:r>
              <a:rPr lang="en-US" dirty="0">
                <a:latin typeface="Candara" panose="020E0502030303020204" pitchFamily="34" charset="0"/>
              </a:rPr>
              <a:t/>
            </a:r>
            <a:br>
              <a:rPr lang="en-US" dirty="0">
                <a:latin typeface="Candara" panose="020E0502030303020204" pitchFamily="34" charset="0"/>
              </a:rPr>
            </a:br>
            <a:endParaRPr lang="en-US" dirty="0">
              <a:latin typeface="Candara" panose="020E0502030303020204" pitchFamily="34" charset="0"/>
            </a:endParaRP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766494" y="2220173"/>
            <a:ext cx="3005588" cy="2408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2"/>
          <p:cNvSpPr>
            <a:spLocks noGrp="1"/>
          </p:cNvSpPr>
          <p:nvPr>
            <p:ph type="body" sz="half" idx="2"/>
          </p:nvPr>
        </p:nvSpPr>
        <p:spPr/>
        <p:txBody>
          <a:bodyPr>
            <a:normAutofit/>
          </a:bodyPr>
          <a:lstStyle/>
          <a:p>
            <a:pPr marL="285750" indent="-285750">
              <a:buFont typeface="Arial" panose="020B0604020202020204" pitchFamily="34" charset="0"/>
              <a:buChar char="•"/>
            </a:pPr>
            <a:r>
              <a:rPr lang="en-US" sz="2400" dirty="0">
                <a:latin typeface="Candara" panose="020E0502030303020204" pitchFamily="34" charset="0"/>
              </a:rPr>
              <a:t>D</a:t>
            </a:r>
            <a:r>
              <a:rPr lang="en-US" sz="2400" dirty="0" smtClean="0">
                <a:latin typeface="Candara" panose="020E0502030303020204" pitchFamily="34" charset="0"/>
              </a:rPr>
              <a:t>ifferent wholesale buyers expect peppers to be in the boxes they specify.  It is important to know what your wholesale buyer expects</a:t>
            </a:r>
            <a:endParaRPr lang="en-US" sz="2400" dirty="0">
              <a:latin typeface="Candara" panose="020E0502030303020204" pitchFamily="34" charset="0"/>
            </a:endParaRPr>
          </a:p>
        </p:txBody>
      </p:sp>
    </p:spTree>
    <p:extLst>
      <p:ext uri="{BB962C8B-B14F-4D97-AF65-F5344CB8AC3E}">
        <p14:creationId xmlns:p14="http://schemas.microsoft.com/office/powerpoint/2010/main" val="18902191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ndara" panose="020E0502030303020204" pitchFamily="34" charset="0"/>
              </a:rPr>
              <a:t>Production Module </a:t>
            </a:r>
            <a:endParaRPr lang="en-US" dirty="0">
              <a:latin typeface="Candara" panose="020E0502030303020204" pitchFamily="34" charset="0"/>
            </a:endParaRPr>
          </a:p>
        </p:txBody>
      </p:sp>
      <p:sp>
        <p:nvSpPr>
          <p:cNvPr id="3" name="Content Placeholder 2"/>
          <p:cNvSpPr>
            <a:spLocks noGrp="1"/>
          </p:cNvSpPr>
          <p:nvPr>
            <p:ph idx="1"/>
          </p:nvPr>
        </p:nvSpPr>
        <p:spPr/>
        <p:txBody>
          <a:bodyPr/>
          <a:lstStyle/>
          <a:p>
            <a:r>
              <a:rPr lang="en-US" dirty="0" smtClean="0">
                <a:latin typeface="Candara" panose="020E0502030303020204" pitchFamily="34" charset="0"/>
              </a:rPr>
              <a:t>Sorting, Grading and Labeling</a:t>
            </a:r>
          </a:p>
          <a:p>
            <a:pPr lvl="1"/>
            <a:r>
              <a:rPr lang="en-US" dirty="0" smtClean="0">
                <a:latin typeface="Candara" panose="020E0502030303020204" pitchFamily="34" charset="0"/>
              </a:rPr>
              <a:t>This activity will enable understanding of uniformity within wholesale vegetable production as well as wholesale livestock production.  If the audience has both wholesale livestock and vegetable growers present split the group in two (at slide 13).  You can combine the groups again at slide 29 or continue to keep them separate, this is up to the educator teaching the curriculum.   The groups will use examples (pictures or actual product/labels) to learn uniformity when sorting grading and labeling</a:t>
            </a:r>
            <a:endParaRPr lang="en-US" dirty="0">
              <a:latin typeface="Candara" panose="020E0502030303020204" pitchFamily="34" charset="0"/>
            </a:endParaRPr>
          </a:p>
        </p:txBody>
      </p:sp>
    </p:spTree>
    <p:extLst>
      <p:ext uri="{BB962C8B-B14F-4D97-AF65-F5344CB8AC3E}">
        <p14:creationId xmlns:p14="http://schemas.microsoft.com/office/powerpoint/2010/main" val="4902079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839788" y="2057400"/>
            <a:ext cx="10965525" cy="3811588"/>
          </a:xfrm>
        </p:spPr>
        <p:txBody>
          <a:bodyPr/>
          <a:lstStyle/>
          <a:p>
            <a:r>
              <a:rPr lang="en-US" sz="4000" b="1" dirty="0"/>
              <a:t>Headwater Food Hub and Fisher Hill Farm: Expectations, Quality and Packaging </a:t>
            </a:r>
            <a:endParaRPr lang="en-US" sz="4000" dirty="0"/>
          </a:p>
          <a:p>
            <a:r>
              <a:rPr lang="en-US" sz="4000" u="sng" dirty="0">
                <a:hlinkClick r:id="rId2"/>
              </a:rPr>
              <a:t>https://www.youtube.com/watch?v=GWMKBF7ExO0&amp;feature=youtu.be</a:t>
            </a:r>
            <a:endParaRPr lang="en-US" sz="4000" dirty="0"/>
          </a:p>
          <a:p>
            <a:endParaRPr lang="en-US" dirty="0"/>
          </a:p>
        </p:txBody>
      </p:sp>
    </p:spTree>
    <p:extLst>
      <p:ext uri="{BB962C8B-B14F-4D97-AF65-F5344CB8AC3E}">
        <p14:creationId xmlns:p14="http://schemas.microsoft.com/office/powerpoint/2010/main" val="32532266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latin typeface="Candara" panose="020E0502030303020204" pitchFamily="34" charset="0"/>
              </a:rPr>
              <a:t>Buyers Specifications</a:t>
            </a:r>
            <a:endParaRPr lang="en-US" dirty="0">
              <a:latin typeface="Candara" panose="020E0502030303020204" pitchFamily="34" charset="0"/>
            </a:endParaRPr>
          </a:p>
        </p:txBody>
      </p:sp>
      <p:sp>
        <p:nvSpPr>
          <p:cNvPr id="5" name="Subtitle 4"/>
          <p:cNvSpPr>
            <a:spLocks noGrp="1"/>
          </p:cNvSpPr>
          <p:nvPr>
            <p:ph type="subTitle" idx="1"/>
          </p:nvPr>
        </p:nvSpPr>
        <p:spPr/>
        <p:txBody>
          <a:bodyPr/>
          <a:lstStyle/>
          <a:p>
            <a:r>
              <a:rPr lang="en-US" dirty="0" smtClean="0">
                <a:latin typeface="Candara" panose="020E0502030303020204" pitchFamily="34" charset="0"/>
              </a:rPr>
              <a:t>NY State</a:t>
            </a:r>
            <a:endParaRPr lang="en-US" dirty="0">
              <a:latin typeface="Candara" panose="020E0502030303020204" pitchFamily="34" charset="0"/>
            </a:endParaRPr>
          </a:p>
        </p:txBody>
      </p:sp>
    </p:spTree>
    <p:extLst>
      <p:ext uri="{BB962C8B-B14F-4D97-AF65-F5344CB8AC3E}">
        <p14:creationId xmlns:p14="http://schemas.microsoft.com/office/powerpoint/2010/main" val="7943807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ndara" panose="020E0502030303020204" pitchFamily="34" charset="0"/>
              </a:rPr>
              <a:t>Things to remember</a:t>
            </a:r>
            <a:endParaRPr lang="en-US" dirty="0">
              <a:latin typeface="Candara" panose="020E0502030303020204" pitchFamily="34" charset="0"/>
            </a:endParaRPr>
          </a:p>
        </p:txBody>
      </p:sp>
      <p:sp>
        <p:nvSpPr>
          <p:cNvPr id="3" name="Content Placeholder 2"/>
          <p:cNvSpPr>
            <a:spLocks noGrp="1"/>
          </p:cNvSpPr>
          <p:nvPr>
            <p:ph idx="1"/>
          </p:nvPr>
        </p:nvSpPr>
        <p:spPr/>
        <p:txBody>
          <a:bodyPr/>
          <a:lstStyle/>
          <a:p>
            <a:r>
              <a:rPr lang="en-US" dirty="0" smtClean="0">
                <a:latin typeface="Candara" panose="020E0502030303020204" pitchFamily="34" charset="0"/>
              </a:rPr>
              <a:t>The buyer has an option to buy or deny a product based on the grade, packaging and label</a:t>
            </a:r>
          </a:p>
          <a:p>
            <a:r>
              <a:rPr lang="en-US" dirty="0" smtClean="0">
                <a:latin typeface="Candara" panose="020E0502030303020204" pitchFamily="34" charset="0"/>
              </a:rPr>
              <a:t>Be sure you know who your buyer is and if they specify certain requirements</a:t>
            </a:r>
          </a:p>
          <a:p>
            <a:r>
              <a:rPr lang="en-US" dirty="0" smtClean="0">
                <a:latin typeface="Candara" panose="020E0502030303020204" pitchFamily="34" charset="0"/>
              </a:rPr>
              <a:t>If you plan on selling through a distributor ask if they have different requirements</a:t>
            </a:r>
          </a:p>
          <a:p>
            <a:r>
              <a:rPr lang="en-US" dirty="0" smtClean="0">
                <a:latin typeface="Candara" panose="020E0502030303020204" pitchFamily="34" charset="0"/>
              </a:rPr>
              <a:t>Restaurants are often not as “picky” as grocery or distributors.</a:t>
            </a:r>
            <a:endParaRPr lang="en-US" dirty="0">
              <a:latin typeface="Candara" panose="020E0502030303020204" pitchFamily="34" charset="0"/>
            </a:endParaRPr>
          </a:p>
        </p:txBody>
      </p:sp>
    </p:spTree>
    <p:extLst>
      <p:ext uri="{BB962C8B-B14F-4D97-AF65-F5344CB8AC3E}">
        <p14:creationId xmlns:p14="http://schemas.microsoft.com/office/powerpoint/2010/main" val="41776237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ndara" panose="020E0502030303020204" pitchFamily="34" charset="0"/>
              </a:rPr>
              <a:t>Buyers	</a:t>
            </a:r>
            <a:endParaRPr lang="en-US" dirty="0">
              <a:latin typeface="Candara" panose="020E0502030303020204" pitchFamily="34" charset="0"/>
            </a:endParaRPr>
          </a:p>
        </p:txBody>
      </p:sp>
      <p:sp>
        <p:nvSpPr>
          <p:cNvPr id="3" name="Content Placeholder 2"/>
          <p:cNvSpPr>
            <a:spLocks noGrp="1"/>
          </p:cNvSpPr>
          <p:nvPr>
            <p:ph idx="1"/>
          </p:nvPr>
        </p:nvSpPr>
        <p:spPr>
          <a:xfrm>
            <a:off x="838200" y="1504633"/>
            <a:ext cx="10515600" cy="4351338"/>
          </a:xfrm>
        </p:spPr>
        <p:txBody>
          <a:bodyPr/>
          <a:lstStyle/>
          <a:p>
            <a:r>
              <a:rPr lang="en-US" dirty="0" smtClean="0">
                <a:latin typeface="Candara" panose="020E0502030303020204" pitchFamily="34" charset="0"/>
              </a:rPr>
              <a:t>Some wholesalers have standards on package size, weight, and pallet stacking.</a:t>
            </a:r>
          </a:p>
          <a:p>
            <a:pPr lvl="1"/>
            <a:r>
              <a:rPr lang="en-US" dirty="0" smtClean="0">
                <a:latin typeface="Candara" panose="020E0502030303020204" pitchFamily="34" charset="0"/>
              </a:rPr>
              <a:t>Example: Wegmans </a:t>
            </a:r>
            <a:endParaRPr lang="en-US" dirty="0">
              <a:latin typeface="Candara" panose="020E0502030303020204" pitchFamily="34" charset="0"/>
            </a:endParaRPr>
          </a:p>
        </p:txBody>
      </p:sp>
      <p:pic>
        <p:nvPicPr>
          <p:cNvPr id="4" name="Picture 3"/>
          <p:cNvPicPr>
            <a:picLocks noChangeAspect="1"/>
          </p:cNvPicPr>
          <p:nvPr/>
        </p:nvPicPr>
        <p:blipFill>
          <a:blip r:embed="rId2"/>
          <a:stretch>
            <a:fillRect/>
          </a:stretch>
        </p:blipFill>
        <p:spPr>
          <a:xfrm>
            <a:off x="6295402" y="2046129"/>
            <a:ext cx="5675617" cy="3454400"/>
          </a:xfrm>
          <a:prstGeom prst="rect">
            <a:avLst/>
          </a:prstGeom>
        </p:spPr>
      </p:pic>
      <p:pic>
        <p:nvPicPr>
          <p:cNvPr id="5" name="Picture 4"/>
          <p:cNvPicPr>
            <a:picLocks noChangeAspect="1"/>
          </p:cNvPicPr>
          <p:nvPr/>
        </p:nvPicPr>
        <p:blipFill>
          <a:blip r:embed="rId3"/>
          <a:stretch>
            <a:fillRect/>
          </a:stretch>
        </p:blipFill>
        <p:spPr>
          <a:xfrm>
            <a:off x="0" y="4033838"/>
            <a:ext cx="6172200" cy="2600325"/>
          </a:xfrm>
          <a:prstGeom prst="rect">
            <a:avLst/>
          </a:prstGeom>
        </p:spPr>
      </p:pic>
      <p:sp>
        <p:nvSpPr>
          <p:cNvPr id="6" name="Rectangle 5"/>
          <p:cNvSpPr/>
          <p:nvPr/>
        </p:nvSpPr>
        <p:spPr>
          <a:xfrm>
            <a:off x="6295402" y="6310997"/>
            <a:ext cx="6096000" cy="215444"/>
          </a:xfrm>
          <a:prstGeom prst="rect">
            <a:avLst/>
          </a:prstGeom>
        </p:spPr>
        <p:txBody>
          <a:bodyPr>
            <a:spAutoFit/>
          </a:bodyPr>
          <a:lstStyle/>
          <a:p>
            <a:r>
              <a:rPr lang="en-US" sz="800" dirty="0" smtClean="0"/>
              <a:t>Photo </a:t>
            </a:r>
            <a:r>
              <a:rPr lang="en-US" sz="800" dirty="0" err="1" smtClean="0"/>
              <a:t>Crrdit</a:t>
            </a:r>
            <a:r>
              <a:rPr lang="en-US" sz="800" dirty="0" smtClean="0"/>
              <a:t>: http</a:t>
            </a:r>
            <a:r>
              <a:rPr lang="en-US" sz="800" dirty="0"/>
              <a:t>://www.wegmans.com/pdf/forOurSuppliers/palletPolicy.pdf</a:t>
            </a:r>
          </a:p>
        </p:txBody>
      </p:sp>
      <p:sp>
        <p:nvSpPr>
          <p:cNvPr id="7" name="Rectangle 6"/>
          <p:cNvSpPr/>
          <p:nvPr/>
        </p:nvSpPr>
        <p:spPr>
          <a:xfrm>
            <a:off x="6355721" y="5710527"/>
            <a:ext cx="6096000" cy="215444"/>
          </a:xfrm>
          <a:prstGeom prst="rect">
            <a:avLst/>
          </a:prstGeom>
        </p:spPr>
        <p:txBody>
          <a:bodyPr>
            <a:spAutoFit/>
          </a:bodyPr>
          <a:lstStyle/>
          <a:p>
            <a:r>
              <a:rPr lang="en-US" sz="800" dirty="0" smtClean="0"/>
              <a:t>Photo Credit: http</a:t>
            </a:r>
            <a:r>
              <a:rPr lang="en-US" sz="800" dirty="0"/>
              <a:t>://www.wegmans.com/pdf/forOurSuppliers/guidelinesForCaseDesign.pdf</a:t>
            </a:r>
          </a:p>
        </p:txBody>
      </p:sp>
    </p:spTree>
    <p:extLst>
      <p:ext uri="{BB962C8B-B14F-4D97-AF65-F5344CB8AC3E}">
        <p14:creationId xmlns:p14="http://schemas.microsoft.com/office/powerpoint/2010/main" val="23609004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712116" cy="1325563"/>
          </a:xfrm>
        </p:spPr>
        <p:txBody>
          <a:bodyPr/>
          <a:lstStyle/>
          <a:p>
            <a:r>
              <a:rPr lang="en-US" dirty="0" smtClean="0">
                <a:latin typeface="Candara" panose="020E0502030303020204" pitchFamily="34" charset="0"/>
              </a:rPr>
              <a:t>Example Grading Requirements for Produce</a:t>
            </a:r>
            <a:endParaRPr lang="en-US" dirty="0">
              <a:latin typeface="Candara" panose="020E0502030303020204" pitchFamily="34" charset="0"/>
            </a:endParaRPr>
          </a:p>
        </p:txBody>
      </p:sp>
      <p:pic>
        <p:nvPicPr>
          <p:cNvPr id="4" name="Content Placeholder 3"/>
          <p:cNvPicPr>
            <a:picLocks noGrp="1" noChangeAspect="1"/>
          </p:cNvPicPr>
          <p:nvPr>
            <p:ph idx="1"/>
          </p:nvPr>
        </p:nvPicPr>
        <p:blipFill>
          <a:blip r:embed="rId2"/>
          <a:stretch>
            <a:fillRect/>
          </a:stretch>
        </p:blipFill>
        <p:spPr>
          <a:xfrm>
            <a:off x="6656384" y="1584058"/>
            <a:ext cx="5235662" cy="5249813"/>
          </a:xfrm>
          <a:prstGeom prst="rect">
            <a:avLst/>
          </a:prstGeom>
        </p:spPr>
      </p:pic>
      <p:sp>
        <p:nvSpPr>
          <p:cNvPr id="5" name="Rectangle 4"/>
          <p:cNvSpPr/>
          <p:nvPr/>
        </p:nvSpPr>
        <p:spPr>
          <a:xfrm>
            <a:off x="211454" y="6211669"/>
            <a:ext cx="5842950" cy="215444"/>
          </a:xfrm>
          <a:prstGeom prst="rect">
            <a:avLst/>
          </a:prstGeom>
        </p:spPr>
        <p:txBody>
          <a:bodyPr wrap="square">
            <a:spAutoFit/>
          </a:bodyPr>
          <a:lstStyle/>
          <a:p>
            <a:r>
              <a:rPr lang="en-US" sz="800" dirty="0" smtClean="0"/>
              <a:t>Source: http</a:t>
            </a:r>
            <a:r>
              <a:rPr lang="en-US" sz="800" dirty="0"/>
              <a:t>://www.localcrop.com/ordereze/Files/Sysco_Produce_Product_Catalog_compressed.pdf</a:t>
            </a:r>
          </a:p>
        </p:txBody>
      </p:sp>
      <p:pic>
        <p:nvPicPr>
          <p:cNvPr id="6" name="Picture 5"/>
          <p:cNvPicPr>
            <a:picLocks noChangeAspect="1"/>
          </p:cNvPicPr>
          <p:nvPr/>
        </p:nvPicPr>
        <p:blipFill>
          <a:blip r:embed="rId3"/>
          <a:stretch>
            <a:fillRect/>
          </a:stretch>
        </p:blipFill>
        <p:spPr>
          <a:xfrm>
            <a:off x="2043427" y="4045744"/>
            <a:ext cx="2645730" cy="1373963"/>
          </a:xfrm>
          <a:prstGeom prst="rect">
            <a:avLst/>
          </a:prstGeom>
        </p:spPr>
      </p:pic>
      <p:sp>
        <p:nvSpPr>
          <p:cNvPr id="7" name="TextBox 6"/>
          <p:cNvSpPr txBox="1"/>
          <p:nvPr/>
        </p:nvSpPr>
        <p:spPr>
          <a:xfrm>
            <a:off x="1165860" y="2286000"/>
            <a:ext cx="2926080" cy="523220"/>
          </a:xfrm>
          <a:prstGeom prst="rect">
            <a:avLst/>
          </a:prstGeom>
          <a:noFill/>
        </p:spPr>
        <p:txBody>
          <a:bodyPr wrap="square" rtlCol="0">
            <a:spAutoFit/>
          </a:bodyPr>
          <a:lstStyle/>
          <a:p>
            <a:r>
              <a:rPr lang="en-US" sz="2800" dirty="0" smtClean="0">
                <a:latin typeface="Candara" panose="020E0502030303020204" pitchFamily="34" charset="0"/>
              </a:rPr>
              <a:t>Example: Sysco</a:t>
            </a:r>
            <a:endParaRPr lang="en-US" sz="2800" dirty="0">
              <a:latin typeface="Candara" panose="020E0502030303020204" pitchFamily="34" charset="0"/>
            </a:endParaRPr>
          </a:p>
        </p:txBody>
      </p:sp>
    </p:spTree>
    <p:extLst>
      <p:ext uri="{BB962C8B-B14F-4D97-AF65-F5344CB8AC3E}">
        <p14:creationId xmlns:p14="http://schemas.microsoft.com/office/powerpoint/2010/main" val="16044897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latin typeface="Candara" panose="020E0502030303020204" pitchFamily="34" charset="0"/>
              </a:rPr>
              <a:t>Packaging</a:t>
            </a:r>
            <a:endParaRPr lang="en-US" dirty="0">
              <a:latin typeface="Candara" panose="020E0502030303020204" pitchFamily="34" charset="0"/>
            </a:endParaRPr>
          </a:p>
        </p:txBody>
      </p:sp>
    </p:spTree>
    <p:extLst>
      <p:ext uri="{BB962C8B-B14F-4D97-AF65-F5344CB8AC3E}">
        <p14:creationId xmlns:p14="http://schemas.microsoft.com/office/powerpoint/2010/main" val="26165162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ndara" panose="020E0502030303020204" pitchFamily="34" charset="0"/>
              </a:rPr>
              <a:t>Importance of Packaging</a:t>
            </a:r>
            <a:endParaRPr lang="en-US" dirty="0">
              <a:latin typeface="Candara" panose="020E0502030303020204" pitchFamily="34" charset="0"/>
            </a:endParaRPr>
          </a:p>
        </p:txBody>
      </p:sp>
      <p:sp>
        <p:nvSpPr>
          <p:cNvPr id="3" name="Content Placeholder 2"/>
          <p:cNvSpPr>
            <a:spLocks noGrp="1"/>
          </p:cNvSpPr>
          <p:nvPr>
            <p:ph idx="1"/>
          </p:nvPr>
        </p:nvSpPr>
        <p:spPr/>
        <p:txBody>
          <a:bodyPr/>
          <a:lstStyle/>
          <a:p>
            <a:r>
              <a:rPr lang="en-US" dirty="0" smtClean="0">
                <a:latin typeface="Candara" panose="020E0502030303020204" pitchFamily="34" charset="0"/>
              </a:rPr>
              <a:t>In order to sell the product successfully at the Wholesale outlet the product must look</a:t>
            </a:r>
          </a:p>
          <a:p>
            <a:pPr lvl="1"/>
            <a:r>
              <a:rPr lang="en-US" dirty="0" smtClean="0">
                <a:latin typeface="Candara" panose="020E0502030303020204" pitchFamily="34" charset="0"/>
              </a:rPr>
              <a:t>Neat</a:t>
            </a:r>
          </a:p>
          <a:p>
            <a:pPr lvl="1"/>
            <a:r>
              <a:rPr lang="en-US" dirty="0" smtClean="0">
                <a:latin typeface="Candara" panose="020E0502030303020204" pitchFamily="34" charset="0"/>
              </a:rPr>
              <a:t>Quality</a:t>
            </a:r>
          </a:p>
          <a:p>
            <a:pPr lvl="1"/>
            <a:r>
              <a:rPr lang="en-US" dirty="0" smtClean="0">
                <a:latin typeface="Candara" panose="020E0502030303020204" pitchFamily="34" charset="0"/>
              </a:rPr>
              <a:t>Organized </a:t>
            </a:r>
          </a:p>
          <a:p>
            <a:pPr lvl="1"/>
            <a:r>
              <a:rPr lang="en-US" dirty="0" smtClean="0">
                <a:latin typeface="Candara" panose="020E0502030303020204" pitchFamily="34" charset="0"/>
              </a:rPr>
              <a:t>Full (with minimal settling over shipping)</a:t>
            </a:r>
          </a:p>
          <a:p>
            <a:pPr lvl="1"/>
            <a:r>
              <a:rPr lang="en-US" dirty="0" smtClean="0">
                <a:latin typeface="Candara" panose="020E0502030303020204" pitchFamily="34" charset="0"/>
              </a:rPr>
              <a:t>“yellow bellies” down</a:t>
            </a:r>
          </a:p>
          <a:p>
            <a:pPr lvl="1"/>
            <a:r>
              <a:rPr lang="en-US" dirty="0" smtClean="0">
                <a:latin typeface="Candara" panose="020E0502030303020204" pitchFamily="34" charset="0"/>
              </a:rPr>
              <a:t>Meet weight requirements if they are specified</a:t>
            </a:r>
          </a:p>
          <a:p>
            <a:pPr lvl="1"/>
            <a:r>
              <a:rPr lang="en-US" dirty="0" smtClean="0">
                <a:latin typeface="Candara" panose="020E0502030303020204" pitchFamily="34" charset="0"/>
              </a:rPr>
              <a:t>Stored at the right temperature (Especially Meat)</a:t>
            </a:r>
          </a:p>
          <a:p>
            <a:pPr lvl="1"/>
            <a:endParaRPr lang="en-US" dirty="0">
              <a:latin typeface="Candara" panose="020E0502030303020204" pitchFamily="34" charset="0"/>
            </a:endParaRPr>
          </a:p>
        </p:txBody>
      </p:sp>
    </p:spTree>
    <p:extLst>
      <p:ext uri="{BB962C8B-B14F-4D97-AF65-F5344CB8AC3E}">
        <p14:creationId xmlns:p14="http://schemas.microsoft.com/office/powerpoint/2010/main" val="5381993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5800" y="457200"/>
            <a:ext cx="8229600" cy="1066800"/>
          </a:xfrm>
        </p:spPr>
        <p:txBody>
          <a:bodyPr/>
          <a:lstStyle/>
          <a:p>
            <a:r>
              <a:rPr lang="en-US" dirty="0" smtClean="0">
                <a:latin typeface="Candara" panose="020E0502030303020204" pitchFamily="34" charset="0"/>
              </a:rPr>
              <a:t>Packaging Examples in wholesale</a:t>
            </a:r>
            <a:endParaRPr lang="en-US" dirty="0">
              <a:latin typeface="Candara" panose="020E0502030303020204" pitchFamily="34" charset="0"/>
            </a:endParaRPr>
          </a:p>
        </p:txBody>
      </p:sp>
      <p:pic>
        <p:nvPicPr>
          <p:cNvPr id="9218" name="Picture 2" descr="C:\Users\msb347\Downloads\2015-03-09 10.08.2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489200" y="787400"/>
            <a:ext cx="3505200" cy="467360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msb347\Downloads\2015-03-09 10.09.23 (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78600" y="3790950"/>
            <a:ext cx="4089400" cy="30670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48000" y="5257801"/>
            <a:ext cx="804900" cy="646331"/>
          </a:xfrm>
          <a:prstGeom prst="rect">
            <a:avLst/>
          </a:prstGeom>
          <a:noFill/>
        </p:spPr>
        <p:txBody>
          <a:bodyPr wrap="none" rtlCol="0">
            <a:spAutoFit/>
          </a:bodyPr>
          <a:lstStyle/>
          <a:p>
            <a:r>
              <a:rPr lang="en-US" sz="3600" b="1" dirty="0"/>
              <a:t>Yes</a:t>
            </a:r>
          </a:p>
        </p:txBody>
      </p:sp>
      <p:sp>
        <p:nvSpPr>
          <p:cNvPr id="7" name="TextBox 6"/>
          <p:cNvSpPr txBox="1"/>
          <p:nvPr/>
        </p:nvSpPr>
        <p:spPr>
          <a:xfrm>
            <a:off x="8580339" y="3117274"/>
            <a:ext cx="737702" cy="646331"/>
          </a:xfrm>
          <a:prstGeom prst="rect">
            <a:avLst/>
          </a:prstGeom>
          <a:noFill/>
        </p:spPr>
        <p:txBody>
          <a:bodyPr wrap="none" rtlCol="0">
            <a:spAutoFit/>
          </a:bodyPr>
          <a:lstStyle/>
          <a:p>
            <a:r>
              <a:rPr lang="en-US" sz="3600" b="1" dirty="0"/>
              <a:t>No</a:t>
            </a:r>
          </a:p>
        </p:txBody>
      </p:sp>
    </p:spTree>
    <p:extLst>
      <p:ext uri="{BB962C8B-B14F-4D97-AF65-F5344CB8AC3E}">
        <p14:creationId xmlns:p14="http://schemas.microsoft.com/office/powerpoint/2010/main" val="16430000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533400"/>
            <a:ext cx="8229600" cy="1066800"/>
          </a:xfrm>
        </p:spPr>
        <p:txBody>
          <a:bodyPr/>
          <a:lstStyle/>
          <a:p>
            <a:r>
              <a:rPr lang="en-US" dirty="0" smtClean="0">
                <a:latin typeface="Candara" panose="020E0502030303020204" pitchFamily="34" charset="0"/>
              </a:rPr>
              <a:t>Packaging Examples in wholesale</a:t>
            </a:r>
            <a:endParaRPr lang="en-US" dirty="0">
              <a:latin typeface="Candara" panose="020E0502030303020204" pitchFamily="34" charset="0"/>
            </a:endParaRPr>
          </a:p>
        </p:txBody>
      </p:sp>
      <p:pic>
        <p:nvPicPr>
          <p:cNvPr id="11266" name="Picture 2" descr="C:\Users\msb347\Downloads\2015-03-09 10.27.5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234478" y="1042123"/>
            <a:ext cx="3348470" cy="4464627"/>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Users\msb347\Downloads\2015-03-09 10.28.0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827"/>
          <a:stretch/>
        </p:blipFill>
        <p:spPr bwMode="auto">
          <a:xfrm rot="5400000">
            <a:off x="6299488" y="2468708"/>
            <a:ext cx="3943350" cy="47936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048000" y="5257801"/>
            <a:ext cx="857479" cy="646331"/>
          </a:xfrm>
          <a:prstGeom prst="rect">
            <a:avLst/>
          </a:prstGeom>
          <a:noFill/>
        </p:spPr>
        <p:txBody>
          <a:bodyPr wrap="none" rtlCol="0">
            <a:spAutoFit/>
          </a:bodyPr>
          <a:lstStyle/>
          <a:p>
            <a:r>
              <a:rPr lang="en-US" sz="3600" b="1" dirty="0">
                <a:latin typeface="Candara" panose="020E0502030303020204" pitchFamily="34" charset="0"/>
              </a:rPr>
              <a:t>Yes</a:t>
            </a:r>
          </a:p>
        </p:txBody>
      </p:sp>
      <p:sp>
        <p:nvSpPr>
          <p:cNvPr id="7" name="TextBox 6"/>
          <p:cNvSpPr txBox="1"/>
          <p:nvPr/>
        </p:nvSpPr>
        <p:spPr>
          <a:xfrm>
            <a:off x="7758843" y="1981201"/>
            <a:ext cx="748923" cy="646331"/>
          </a:xfrm>
          <a:prstGeom prst="rect">
            <a:avLst/>
          </a:prstGeom>
          <a:noFill/>
        </p:spPr>
        <p:txBody>
          <a:bodyPr wrap="none" rtlCol="0">
            <a:spAutoFit/>
          </a:bodyPr>
          <a:lstStyle/>
          <a:p>
            <a:r>
              <a:rPr lang="en-US" sz="3600" b="1" dirty="0">
                <a:latin typeface="Candara" panose="020E0502030303020204" pitchFamily="34" charset="0"/>
              </a:rPr>
              <a:t>No</a:t>
            </a:r>
          </a:p>
        </p:txBody>
      </p:sp>
    </p:spTree>
    <p:extLst>
      <p:ext uri="{BB962C8B-B14F-4D97-AF65-F5344CB8AC3E}">
        <p14:creationId xmlns:p14="http://schemas.microsoft.com/office/powerpoint/2010/main" val="4809349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0" y="152400"/>
            <a:ext cx="6705600" cy="1143000"/>
          </a:xfrm>
        </p:spPr>
        <p:txBody>
          <a:bodyPr>
            <a:normAutofit/>
          </a:bodyPr>
          <a:lstStyle/>
          <a:p>
            <a:r>
              <a:rPr lang="en-US" dirty="0" smtClean="0">
                <a:latin typeface="Candara" panose="020E0502030303020204" pitchFamily="34" charset="0"/>
              </a:rPr>
              <a:t>Packaging</a:t>
            </a:r>
            <a:endParaRPr lang="en-US" dirty="0">
              <a:latin typeface="Candara" panose="020E0502030303020204" pitchFamily="34" charset="0"/>
            </a:endParaRPr>
          </a:p>
        </p:txBody>
      </p:sp>
      <p:sp>
        <p:nvSpPr>
          <p:cNvPr id="3" name="Content Placeholder 2"/>
          <p:cNvSpPr>
            <a:spLocks noGrp="1"/>
          </p:cNvSpPr>
          <p:nvPr>
            <p:ph idx="1"/>
          </p:nvPr>
        </p:nvSpPr>
        <p:spPr>
          <a:xfrm>
            <a:off x="3352800" y="1600202"/>
            <a:ext cx="7086600" cy="4525963"/>
          </a:xfrm>
        </p:spPr>
        <p:txBody>
          <a:bodyPr/>
          <a:lstStyle/>
          <a:p>
            <a:r>
              <a:rPr lang="en-US" dirty="0" smtClean="0">
                <a:latin typeface="Candara" panose="020E0502030303020204" pitchFamily="34" charset="0"/>
              </a:rPr>
              <a:t>Wholesalers and grocers look for “conventional” boxes </a:t>
            </a:r>
          </a:p>
          <a:p>
            <a:r>
              <a:rPr lang="en-US" dirty="0" smtClean="0">
                <a:latin typeface="Candara" panose="020E0502030303020204" pitchFamily="34" charset="0"/>
              </a:rPr>
              <a:t>Sanitation and durability</a:t>
            </a:r>
          </a:p>
          <a:p>
            <a:r>
              <a:rPr lang="en-US" dirty="0" smtClean="0">
                <a:latin typeface="Candara" panose="020E0502030303020204" pitchFamily="34" charset="0"/>
              </a:rPr>
              <a:t>Looking for traceability and function for packages down the road-GAP </a:t>
            </a:r>
          </a:p>
          <a:p>
            <a:r>
              <a:rPr lang="en-US" dirty="0" smtClean="0">
                <a:latin typeface="Candara" panose="020E0502030303020204" pitchFamily="34" charset="0"/>
              </a:rPr>
              <a:t>Prefer ‘farm identification’ labels and packaging</a:t>
            </a:r>
          </a:p>
          <a:p>
            <a:endParaRPr lang="en-US" dirty="0">
              <a:latin typeface="Candara" panose="020E0502030303020204" pitchFamily="34" charset="0"/>
            </a:endParaRPr>
          </a:p>
        </p:txBody>
      </p:sp>
      <p:pic>
        <p:nvPicPr>
          <p:cNvPr id="45058" name="Picture 2" descr="http://www.oppyproduce.com/images/pipfruit_packaging.jpg"/>
          <p:cNvPicPr>
            <a:picLocks noChangeAspect="1" noChangeArrowheads="1"/>
          </p:cNvPicPr>
          <p:nvPr/>
        </p:nvPicPr>
        <p:blipFill>
          <a:blip r:embed="rId3" cstate="print"/>
          <a:srcRect/>
          <a:stretch>
            <a:fillRect/>
          </a:stretch>
        </p:blipFill>
        <p:spPr bwMode="auto">
          <a:xfrm>
            <a:off x="4533900" y="4876801"/>
            <a:ext cx="2438400" cy="1886175"/>
          </a:xfrm>
          <a:prstGeom prst="rect">
            <a:avLst/>
          </a:prstGeom>
          <a:noFill/>
        </p:spPr>
      </p:pic>
      <p:pic>
        <p:nvPicPr>
          <p:cNvPr id="45060" name="Picture 4" descr="http://www.victoriaislandfarms.com/_lib/img/bigAspBox.jpg"/>
          <p:cNvPicPr>
            <a:picLocks noChangeAspect="1" noChangeArrowheads="1"/>
          </p:cNvPicPr>
          <p:nvPr/>
        </p:nvPicPr>
        <p:blipFill>
          <a:blip r:embed="rId4" cstate="print"/>
          <a:srcRect l="19010" t="5634" r="19208" b="15493"/>
          <a:stretch>
            <a:fillRect/>
          </a:stretch>
        </p:blipFill>
        <p:spPr bwMode="auto">
          <a:xfrm>
            <a:off x="8153400" y="4876801"/>
            <a:ext cx="2514600" cy="1805354"/>
          </a:xfrm>
          <a:prstGeom prst="rect">
            <a:avLst/>
          </a:prstGeom>
          <a:noFill/>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9863" y="2688609"/>
            <a:ext cx="2896737" cy="3862316"/>
          </a:xfrm>
          <a:prstGeom prst="rect">
            <a:avLst/>
          </a:prstGeom>
        </p:spPr>
      </p:pic>
    </p:spTree>
    <p:extLst>
      <p:ext uri="{BB962C8B-B14F-4D97-AF65-F5344CB8AC3E}">
        <p14:creationId xmlns:p14="http://schemas.microsoft.com/office/powerpoint/2010/main" val="1599007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ndara" panose="020E0502030303020204" pitchFamily="34" charset="0"/>
              </a:rPr>
              <a:t>Why labels are important</a:t>
            </a:r>
            <a:endParaRPr lang="en-US" dirty="0">
              <a:latin typeface="Candara" panose="020E0502030303020204" pitchFamily="34" charset="0"/>
            </a:endParaRPr>
          </a:p>
        </p:txBody>
      </p:sp>
      <p:sp>
        <p:nvSpPr>
          <p:cNvPr id="3" name="Content Placeholder 2"/>
          <p:cNvSpPr>
            <a:spLocks noGrp="1"/>
          </p:cNvSpPr>
          <p:nvPr>
            <p:ph idx="1"/>
          </p:nvPr>
        </p:nvSpPr>
        <p:spPr/>
        <p:txBody>
          <a:bodyPr/>
          <a:lstStyle/>
          <a:p>
            <a:pPr lvl="1"/>
            <a:r>
              <a:rPr lang="en-US" dirty="0" smtClean="0">
                <a:latin typeface="Candara" panose="020E0502030303020204" pitchFamily="34" charset="0"/>
              </a:rPr>
              <a:t>Specifies the style, size, and product you are selling</a:t>
            </a:r>
          </a:p>
          <a:p>
            <a:pPr lvl="1"/>
            <a:r>
              <a:rPr lang="en-US" dirty="0" smtClean="0">
                <a:latin typeface="Candara" panose="020E0502030303020204" pitchFamily="34" charset="0"/>
              </a:rPr>
              <a:t>Shows certain certifications if any</a:t>
            </a:r>
          </a:p>
          <a:p>
            <a:pPr lvl="2"/>
            <a:r>
              <a:rPr lang="en-US" dirty="0" smtClean="0">
                <a:latin typeface="Candara" panose="020E0502030303020204" pitchFamily="34" charset="0"/>
              </a:rPr>
              <a:t>May include: Organic, GAP certified, Pride of NY, USDA inspected</a:t>
            </a:r>
          </a:p>
          <a:p>
            <a:pPr lvl="1"/>
            <a:r>
              <a:rPr lang="en-US" dirty="0" smtClean="0">
                <a:latin typeface="Candara" panose="020E0502030303020204" pitchFamily="34" charset="0"/>
              </a:rPr>
              <a:t>Prevents the of spreading foodborne illness</a:t>
            </a:r>
          </a:p>
          <a:p>
            <a:pPr lvl="2"/>
            <a:r>
              <a:rPr lang="en-US" dirty="0" smtClean="0">
                <a:latin typeface="Candara" panose="020E0502030303020204" pitchFamily="34" charset="0"/>
              </a:rPr>
              <a:t>Provide traceability back to the farm</a:t>
            </a:r>
          </a:p>
          <a:p>
            <a:pPr lvl="2"/>
            <a:endParaRPr lang="en-US" dirty="0" smtClean="0">
              <a:latin typeface="Candara" panose="020E0502030303020204" pitchFamily="34" charset="0"/>
            </a:endParaRPr>
          </a:p>
        </p:txBody>
      </p:sp>
    </p:spTree>
    <p:extLst>
      <p:ext uri="{BB962C8B-B14F-4D97-AF65-F5344CB8AC3E}">
        <p14:creationId xmlns:p14="http://schemas.microsoft.com/office/powerpoint/2010/main" val="14684872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0" y="152400"/>
            <a:ext cx="6705600" cy="1143000"/>
          </a:xfrm>
        </p:spPr>
        <p:txBody>
          <a:bodyPr>
            <a:normAutofit/>
          </a:bodyPr>
          <a:lstStyle/>
          <a:p>
            <a:r>
              <a:rPr lang="en-US" dirty="0" smtClean="0">
                <a:latin typeface="Candara" panose="020E0502030303020204" pitchFamily="34" charset="0"/>
              </a:rPr>
              <a:t>How Local is Local?</a:t>
            </a:r>
            <a:endParaRPr lang="en-US" dirty="0">
              <a:latin typeface="Candara" panose="020E0502030303020204" pitchFamily="34" charset="0"/>
            </a:endParaRPr>
          </a:p>
        </p:txBody>
      </p:sp>
      <p:sp>
        <p:nvSpPr>
          <p:cNvPr id="3" name="Content Placeholder 2"/>
          <p:cNvSpPr>
            <a:spLocks noGrp="1"/>
          </p:cNvSpPr>
          <p:nvPr>
            <p:ph idx="1"/>
          </p:nvPr>
        </p:nvSpPr>
        <p:spPr>
          <a:xfrm>
            <a:off x="3352800" y="1600202"/>
            <a:ext cx="6858000" cy="4525963"/>
          </a:xfrm>
        </p:spPr>
        <p:txBody>
          <a:bodyPr/>
          <a:lstStyle/>
          <a:p>
            <a:r>
              <a:rPr lang="en-US" dirty="0" smtClean="0">
                <a:latin typeface="Candara" panose="020E0502030303020204" pitchFamily="34" charset="0"/>
              </a:rPr>
              <a:t>Farmer only farm markets</a:t>
            </a:r>
          </a:p>
          <a:p>
            <a:r>
              <a:rPr lang="en-US" dirty="0" smtClean="0">
                <a:latin typeface="Candara" panose="020E0502030303020204" pitchFamily="34" charset="0"/>
              </a:rPr>
              <a:t>Production within ____ miles</a:t>
            </a:r>
          </a:p>
          <a:p>
            <a:r>
              <a:rPr lang="en-US" dirty="0" smtClean="0">
                <a:latin typeface="Candara" panose="020E0502030303020204" pitchFamily="34" charset="0"/>
              </a:rPr>
              <a:t>State boundaries</a:t>
            </a:r>
          </a:p>
          <a:p>
            <a:r>
              <a:rPr lang="en-US" dirty="0" smtClean="0">
                <a:latin typeface="Candara" panose="020E0502030303020204" pitchFamily="34" charset="0"/>
              </a:rPr>
              <a:t>Made in the USA?</a:t>
            </a:r>
          </a:p>
          <a:p>
            <a:endParaRPr lang="en-US" dirty="0">
              <a:latin typeface="Candara" panose="020E0502030303020204" pitchFamily="34" charset="0"/>
            </a:endParaRPr>
          </a:p>
        </p:txBody>
      </p:sp>
      <p:sp>
        <p:nvSpPr>
          <p:cNvPr id="9" name="TextBox 8"/>
          <p:cNvSpPr txBox="1"/>
          <p:nvPr/>
        </p:nvSpPr>
        <p:spPr>
          <a:xfrm>
            <a:off x="7467600" y="2895601"/>
            <a:ext cx="3048000" cy="1685077"/>
          </a:xfrm>
          <a:prstGeom prst="rect">
            <a:avLst/>
          </a:prstGeom>
          <a:noFill/>
        </p:spPr>
        <p:txBody>
          <a:bodyPr wrap="square" rtlCol="0">
            <a:spAutoFit/>
          </a:bodyPr>
          <a:lstStyle/>
          <a:p>
            <a:pPr algn="ctr" eaLnBrk="0" hangingPunct="0"/>
            <a:r>
              <a:rPr lang="en-US" sz="2000" dirty="0">
                <a:latin typeface="Candara" panose="020E0502030303020204" pitchFamily="34" charset="0"/>
              </a:rPr>
              <a:t>Consumers increasingly care about food origin. Truth in advertising? Credibility for the ‘local’ brand</a:t>
            </a:r>
          </a:p>
        </p:txBody>
      </p:sp>
      <p:pic>
        <p:nvPicPr>
          <p:cNvPr id="14" name="Picture 2" descr="Ohio Proud">
            <a:hlinkClick r:id="rId3"/>
          </p:cNvPr>
          <p:cNvPicPr>
            <a:picLocks noChangeAspect="1" noChangeArrowheads="1"/>
          </p:cNvPicPr>
          <p:nvPr/>
        </p:nvPicPr>
        <p:blipFill>
          <a:blip r:embed="rId4" cstate="print"/>
          <a:srcRect/>
          <a:stretch>
            <a:fillRect/>
          </a:stretch>
        </p:blipFill>
        <p:spPr bwMode="auto">
          <a:xfrm>
            <a:off x="5689998" y="5532124"/>
            <a:ext cx="1235075" cy="1074738"/>
          </a:xfrm>
          <a:prstGeom prst="rect">
            <a:avLst/>
          </a:prstGeom>
          <a:noFill/>
          <a:ln w="9525">
            <a:noFill/>
            <a:miter lim="800000"/>
            <a:headEnd/>
            <a:tailEnd/>
          </a:ln>
        </p:spPr>
      </p:pic>
      <p:pic>
        <p:nvPicPr>
          <p:cNvPr id="44034" name="Picture 2" descr="Pick Tennessee Products.">
            <a:hlinkClick r:id="rId5"/>
          </p:cNvPr>
          <p:cNvPicPr>
            <a:picLocks noChangeAspect="1" noChangeArrowheads="1"/>
          </p:cNvPicPr>
          <p:nvPr/>
        </p:nvPicPr>
        <p:blipFill>
          <a:blip r:embed="rId6" cstate="print"/>
          <a:srcRect/>
          <a:stretch>
            <a:fillRect/>
          </a:stretch>
        </p:blipFill>
        <p:spPr bwMode="auto">
          <a:xfrm>
            <a:off x="6807519" y="4660901"/>
            <a:ext cx="2886075" cy="781051"/>
          </a:xfrm>
          <a:prstGeom prst="rect">
            <a:avLst/>
          </a:prstGeom>
          <a:noFill/>
        </p:spPr>
      </p:pic>
      <p:pic>
        <p:nvPicPr>
          <p:cNvPr id="44036" name="Picture 4" descr="http://www.paveggies.org/_borders/m%20prom%20sd%20logo%202.jpg"/>
          <p:cNvPicPr>
            <a:picLocks noChangeAspect="1" noChangeArrowheads="1"/>
          </p:cNvPicPr>
          <p:nvPr/>
        </p:nvPicPr>
        <p:blipFill>
          <a:blip r:embed="rId7" cstate="print"/>
          <a:srcRect/>
          <a:stretch>
            <a:fillRect/>
          </a:stretch>
        </p:blipFill>
        <p:spPr bwMode="auto">
          <a:xfrm>
            <a:off x="8658225" y="5638802"/>
            <a:ext cx="1704975" cy="990601"/>
          </a:xfrm>
          <a:prstGeom prst="rect">
            <a:avLst/>
          </a:prstGeom>
          <a:noFill/>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1561" y="3241374"/>
            <a:ext cx="1600201" cy="2133601"/>
          </a:xfrm>
          <a:prstGeom prst="rect">
            <a:avLst/>
          </a:prstGeom>
        </p:spPr>
      </p:pic>
      <p:pic>
        <p:nvPicPr>
          <p:cNvPr id="5" name="Picture 4"/>
          <p:cNvPicPr>
            <a:picLocks noChangeAspect="1"/>
          </p:cNvPicPr>
          <p:nvPr/>
        </p:nvPicPr>
        <p:blipFill rotWithShape="1">
          <a:blip r:embed="rId9" cstate="print">
            <a:extLst>
              <a:ext uri="{28A0092B-C50C-407E-A947-70E740481C1C}">
                <a14:useLocalDpi xmlns:a14="http://schemas.microsoft.com/office/drawing/2010/main" val="0"/>
              </a:ext>
            </a:extLst>
          </a:blip>
          <a:srcRect l="28861" t="29055" r="25766" b="36915"/>
          <a:stretch/>
        </p:blipFill>
        <p:spPr>
          <a:xfrm>
            <a:off x="2921227" y="4372168"/>
            <a:ext cx="2005615" cy="2005615"/>
          </a:xfrm>
          <a:prstGeom prst="rect">
            <a:avLst/>
          </a:prstGeom>
        </p:spPr>
      </p:pic>
      <p:sp>
        <p:nvSpPr>
          <p:cNvPr id="6" name="TextBox 5"/>
          <p:cNvSpPr txBox="1"/>
          <p:nvPr/>
        </p:nvSpPr>
        <p:spPr>
          <a:xfrm>
            <a:off x="491319" y="6482687"/>
            <a:ext cx="2977097" cy="215444"/>
          </a:xfrm>
          <a:prstGeom prst="rect">
            <a:avLst/>
          </a:prstGeom>
          <a:noFill/>
        </p:spPr>
        <p:txBody>
          <a:bodyPr wrap="none" rtlCol="0">
            <a:spAutoFit/>
          </a:bodyPr>
          <a:lstStyle/>
          <a:p>
            <a:r>
              <a:rPr lang="en-US" sz="800" dirty="0" smtClean="0"/>
              <a:t>Picture Credit: PA Simply Delicious, Ohio Proud and Pick Tennessee</a:t>
            </a:r>
            <a:endParaRPr lang="en-US" sz="800" dirty="0"/>
          </a:p>
        </p:txBody>
      </p:sp>
    </p:spTree>
    <p:extLst>
      <p:ext uri="{BB962C8B-B14F-4D97-AF65-F5344CB8AC3E}">
        <p14:creationId xmlns:p14="http://schemas.microsoft.com/office/powerpoint/2010/main" val="18890678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0" y="152400"/>
            <a:ext cx="6705600" cy="1143000"/>
          </a:xfrm>
        </p:spPr>
        <p:txBody>
          <a:bodyPr>
            <a:normAutofit fontScale="90000"/>
          </a:bodyPr>
          <a:lstStyle/>
          <a:p>
            <a:r>
              <a:rPr lang="en-US" dirty="0" smtClean="0">
                <a:latin typeface="Candara" panose="020E0502030303020204" pitchFamily="34" charset="0"/>
              </a:rPr>
              <a:t>Need to learn more about ‘local’ definitions and bounds</a:t>
            </a:r>
            <a:endParaRPr lang="en-US" dirty="0">
              <a:latin typeface="Candara" panose="020E0502030303020204" pitchFamily="34" charset="0"/>
            </a:endParaRPr>
          </a:p>
        </p:txBody>
      </p:sp>
      <p:sp>
        <p:nvSpPr>
          <p:cNvPr id="3" name="Content Placeholder 2"/>
          <p:cNvSpPr>
            <a:spLocks noGrp="1"/>
          </p:cNvSpPr>
          <p:nvPr>
            <p:ph idx="1"/>
          </p:nvPr>
        </p:nvSpPr>
        <p:spPr>
          <a:xfrm>
            <a:off x="3352800" y="1600202"/>
            <a:ext cx="6858000" cy="4525963"/>
          </a:xfrm>
        </p:spPr>
        <p:txBody>
          <a:bodyPr/>
          <a:lstStyle/>
          <a:p>
            <a:pPr marL="342900" lvl="1" indent="-342900"/>
            <a:r>
              <a:rPr lang="en-US" dirty="0" smtClean="0"/>
              <a:t>Defining and Marketing ‘Local’ Foods:</a:t>
            </a:r>
          </a:p>
          <a:p>
            <a:endParaRPr lang="en-US" dirty="0"/>
          </a:p>
        </p:txBody>
      </p:sp>
      <p:pic>
        <p:nvPicPr>
          <p:cNvPr id="14" name="Picture 1"/>
          <p:cNvPicPr>
            <a:picLocks noChangeAspect="1" noChangeArrowheads="1"/>
          </p:cNvPicPr>
          <p:nvPr/>
        </p:nvPicPr>
        <p:blipFill>
          <a:blip r:embed="rId3" cstate="print"/>
          <a:srcRect/>
          <a:stretch>
            <a:fillRect/>
          </a:stretch>
        </p:blipFill>
        <p:spPr bwMode="auto">
          <a:xfrm>
            <a:off x="1623060" y="1295400"/>
            <a:ext cx="8945734" cy="5336744"/>
          </a:xfrm>
          <a:prstGeom prst="rect">
            <a:avLst/>
          </a:prstGeom>
          <a:noFill/>
          <a:ln w="9525">
            <a:noFill/>
            <a:miter lim="800000"/>
            <a:headEnd/>
            <a:tailEnd/>
          </a:ln>
        </p:spPr>
      </p:pic>
      <p:sp>
        <p:nvSpPr>
          <p:cNvPr id="10" name="TextBox 9"/>
          <p:cNvSpPr txBox="1"/>
          <p:nvPr/>
        </p:nvSpPr>
        <p:spPr>
          <a:xfrm>
            <a:off x="7467600" y="6248400"/>
            <a:ext cx="2643994" cy="369332"/>
          </a:xfrm>
          <a:prstGeom prst="rect">
            <a:avLst/>
          </a:prstGeom>
          <a:noFill/>
        </p:spPr>
        <p:txBody>
          <a:bodyPr wrap="none" rtlCol="0">
            <a:spAutoFit/>
          </a:bodyPr>
          <a:lstStyle/>
          <a:p>
            <a:r>
              <a:rPr lang="en-US" dirty="0"/>
              <a:t>Source:  </a:t>
            </a:r>
            <a:r>
              <a:rPr lang="en-US" dirty="0" err="1"/>
              <a:t>Batte</a:t>
            </a:r>
            <a:r>
              <a:rPr lang="en-US" dirty="0"/>
              <a:t> et al., 2008.</a:t>
            </a:r>
          </a:p>
        </p:txBody>
      </p:sp>
    </p:spTree>
    <p:extLst>
      <p:ext uri="{BB962C8B-B14F-4D97-AF65-F5344CB8AC3E}">
        <p14:creationId xmlns:p14="http://schemas.microsoft.com/office/powerpoint/2010/main" val="38645998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NY State “Local” examples</a:t>
            </a:r>
            <a:endParaRPr lang="en-US" dirty="0"/>
          </a:p>
        </p:txBody>
      </p:sp>
      <p:sp>
        <p:nvSpPr>
          <p:cNvPr id="3" name="Content Placeholder 2"/>
          <p:cNvSpPr>
            <a:spLocks noGrp="1"/>
          </p:cNvSpPr>
          <p:nvPr>
            <p:ph idx="1"/>
          </p:nvPr>
        </p:nvSpPr>
        <p:spPr/>
        <p:txBody>
          <a:bodyPr/>
          <a:lstStyle/>
          <a:p>
            <a:r>
              <a:rPr lang="en-US" dirty="0" smtClean="0"/>
              <a:t>Walmart-Grown in NY State</a:t>
            </a:r>
          </a:p>
          <a:p>
            <a:r>
              <a:rPr lang="en-US" dirty="0" smtClean="0"/>
              <a:t>Wegmans- 30-50 miles from store</a:t>
            </a:r>
          </a:p>
          <a:p>
            <a:r>
              <a:rPr lang="en-US" dirty="0" smtClean="0"/>
              <a:t>Whole Foods-7 hours from one of their stores but they aim for 200miles</a:t>
            </a:r>
          </a:p>
          <a:p>
            <a:r>
              <a:rPr lang="en-US" dirty="0" smtClean="0"/>
              <a:t>Tops- </a:t>
            </a:r>
            <a:endParaRPr lang="en-US" dirty="0"/>
          </a:p>
        </p:txBody>
      </p:sp>
      <p:pic>
        <p:nvPicPr>
          <p:cNvPr id="4" name="Picture 3"/>
          <p:cNvPicPr>
            <a:picLocks noChangeAspect="1"/>
          </p:cNvPicPr>
          <p:nvPr/>
        </p:nvPicPr>
        <p:blipFill>
          <a:blip r:embed="rId2"/>
          <a:stretch>
            <a:fillRect/>
          </a:stretch>
        </p:blipFill>
        <p:spPr>
          <a:xfrm>
            <a:off x="2788638" y="3405570"/>
            <a:ext cx="5440962" cy="3452430"/>
          </a:xfrm>
          <a:prstGeom prst="rect">
            <a:avLst/>
          </a:prstGeom>
        </p:spPr>
      </p:pic>
      <p:sp>
        <p:nvSpPr>
          <p:cNvPr id="5" name="Rectangle 4"/>
          <p:cNvSpPr/>
          <p:nvPr/>
        </p:nvSpPr>
        <p:spPr>
          <a:xfrm>
            <a:off x="8359140" y="6409759"/>
            <a:ext cx="2865119" cy="338554"/>
          </a:xfrm>
          <a:prstGeom prst="rect">
            <a:avLst/>
          </a:prstGeom>
        </p:spPr>
        <p:txBody>
          <a:bodyPr wrap="square">
            <a:spAutoFit/>
          </a:bodyPr>
          <a:lstStyle/>
          <a:p>
            <a:r>
              <a:rPr lang="en-US" sz="800" dirty="0" smtClean="0"/>
              <a:t>Picture Credit: http</a:t>
            </a:r>
            <a:r>
              <a:rPr lang="en-US" sz="800" dirty="0"/>
              <a:t>://www.topsmarkets.com/Departments/Homegrown/#Map</a:t>
            </a:r>
          </a:p>
        </p:txBody>
      </p:sp>
    </p:spTree>
    <p:extLst>
      <p:ext uri="{BB962C8B-B14F-4D97-AF65-F5344CB8AC3E}">
        <p14:creationId xmlns:p14="http://schemas.microsoft.com/office/powerpoint/2010/main" val="11538993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9875"/>
            <a:ext cx="10515600" cy="1325563"/>
          </a:xfrm>
        </p:spPr>
        <p:txBody>
          <a:bodyPr/>
          <a:lstStyle/>
          <a:p>
            <a:r>
              <a:rPr lang="en-US" dirty="0" smtClean="0">
                <a:latin typeface="Candara" panose="020E0502030303020204" pitchFamily="34" charset="0"/>
              </a:rPr>
              <a:t>Your Standard Packaging and Grading</a:t>
            </a:r>
            <a:endParaRPr lang="en-US" dirty="0">
              <a:latin typeface="Candara" panose="020E0502030303020204" pitchFamily="34" charset="0"/>
            </a:endParaRPr>
          </a:p>
        </p:txBody>
      </p:sp>
      <p:sp>
        <p:nvSpPr>
          <p:cNvPr id="5" name="Rounded Rectangle 4"/>
          <p:cNvSpPr/>
          <p:nvPr/>
        </p:nvSpPr>
        <p:spPr>
          <a:xfrm>
            <a:off x="502920" y="2285999"/>
            <a:ext cx="2697480" cy="3086099"/>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Candara" panose="020E0502030303020204" pitchFamily="34" charset="0"/>
              </a:rPr>
              <a:t>Select Packaging</a:t>
            </a:r>
          </a:p>
          <a:p>
            <a:pPr marL="285750" indent="-285750">
              <a:buFont typeface="Arial" panose="020B0604020202020204" pitchFamily="34" charset="0"/>
              <a:buChar char="•"/>
            </a:pPr>
            <a:r>
              <a:rPr lang="en-US" dirty="0" smtClean="0">
                <a:latin typeface="Candara" panose="020E0502030303020204" pitchFamily="34" charset="0"/>
              </a:rPr>
              <a:t>Most appropriate for your product</a:t>
            </a:r>
          </a:p>
          <a:p>
            <a:pPr marL="285750" indent="-285750">
              <a:buFont typeface="Arial" panose="020B0604020202020204" pitchFamily="34" charset="0"/>
              <a:buChar char="•"/>
            </a:pPr>
            <a:r>
              <a:rPr lang="en-US" dirty="0" smtClean="0">
                <a:latin typeface="Candara" panose="020E0502030303020204" pitchFamily="34" charset="0"/>
              </a:rPr>
              <a:t>Economical</a:t>
            </a:r>
          </a:p>
          <a:p>
            <a:pPr marL="285750" indent="-285750">
              <a:buFont typeface="Arial" panose="020B0604020202020204" pitchFamily="34" charset="0"/>
              <a:buChar char="•"/>
            </a:pPr>
            <a:endParaRPr lang="en-US" dirty="0">
              <a:latin typeface="Candara" panose="020E0502030303020204" pitchFamily="34" charset="0"/>
            </a:endParaRPr>
          </a:p>
        </p:txBody>
      </p:sp>
      <p:sp>
        <p:nvSpPr>
          <p:cNvPr id="6" name="Rounded Rectangle 5"/>
          <p:cNvSpPr/>
          <p:nvPr/>
        </p:nvSpPr>
        <p:spPr>
          <a:xfrm>
            <a:off x="4579620" y="2285999"/>
            <a:ext cx="2697480" cy="30860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Candara" panose="020E0502030303020204" pitchFamily="34" charset="0"/>
              </a:rPr>
              <a:t>Choose Sale Unit</a:t>
            </a:r>
          </a:p>
          <a:p>
            <a:pPr marL="285750" indent="-285750">
              <a:buFont typeface="Arial" panose="020B0604020202020204" pitchFamily="34" charset="0"/>
              <a:buChar char="•"/>
            </a:pPr>
            <a:r>
              <a:rPr lang="en-US" dirty="0" smtClean="0">
                <a:latin typeface="Candara" panose="020E0502030303020204" pitchFamily="34" charset="0"/>
              </a:rPr>
              <a:t>Weight</a:t>
            </a:r>
          </a:p>
          <a:p>
            <a:pPr marL="285750" indent="-285750">
              <a:buFont typeface="Arial" panose="020B0604020202020204" pitchFamily="34" charset="0"/>
              <a:buChar char="•"/>
            </a:pPr>
            <a:r>
              <a:rPr lang="en-US" dirty="0" smtClean="0">
                <a:latin typeface="Candara" panose="020E0502030303020204" pitchFamily="34" charset="0"/>
              </a:rPr>
              <a:t>Other</a:t>
            </a:r>
          </a:p>
          <a:p>
            <a:pPr marL="285750" indent="-285750">
              <a:buFont typeface="Arial" panose="020B0604020202020204" pitchFamily="34" charset="0"/>
              <a:buChar char="•"/>
            </a:pPr>
            <a:r>
              <a:rPr lang="en-US" dirty="0" smtClean="0">
                <a:latin typeface="Candara" panose="020E0502030303020204" pitchFamily="34" charset="0"/>
              </a:rPr>
              <a:t>Combination </a:t>
            </a:r>
            <a:endParaRPr lang="en-US" dirty="0">
              <a:latin typeface="Candara" panose="020E0502030303020204" pitchFamily="34" charset="0"/>
            </a:endParaRPr>
          </a:p>
        </p:txBody>
      </p:sp>
      <p:sp>
        <p:nvSpPr>
          <p:cNvPr id="7" name="Rounded Rectangle 6"/>
          <p:cNvSpPr/>
          <p:nvPr/>
        </p:nvSpPr>
        <p:spPr>
          <a:xfrm>
            <a:off x="8656320" y="2285999"/>
            <a:ext cx="2697480" cy="3086099"/>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Candara" panose="020E0502030303020204" pitchFamily="34" charset="0"/>
              </a:rPr>
              <a:t>Establish grading criteria</a:t>
            </a:r>
          </a:p>
          <a:p>
            <a:pPr marL="285750" indent="-285750">
              <a:buFont typeface="Arial" panose="020B0604020202020204" pitchFamily="34" charset="0"/>
              <a:buChar char="•"/>
            </a:pPr>
            <a:r>
              <a:rPr lang="en-US" dirty="0" smtClean="0">
                <a:latin typeface="Candara" panose="020E0502030303020204" pitchFamily="34" charset="0"/>
              </a:rPr>
              <a:t>Size </a:t>
            </a:r>
          </a:p>
          <a:p>
            <a:pPr marL="285750" indent="-285750">
              <a:buFont typeface="Arial" panose="020B0604020202020204" pitchFamily="34" charset="0"/>
              <a:buChar char="•"/>
            </a:pPr>
            <a:r>
              <a:rPr lang="en-US" dirty="0" smtClean="0">
                <a:latin typeface="Candara" panose="020E0502030303020204" pitchFamily="34" charset="0"/>
              </a:rPr>
              <a:t>Shape</a:t>
            </a:r>
          </a:p>
          <a:p>
            <a:pPr marL="285750" indent="-285750">
              <a:buFont typeface="Arial" panose="020B0604020202020204" pitchFamily="34" charset="0"/>
              <a:buChar char="•"/>
            </a:pPr>
            <a:r>
              <a:rPr lang="en-US" dirty="0" smtClean="0">
                <a:latin typeface="Candara" panose="020E0502030303020204" pitchFamily="34" charset="0"/>
              </a:rPr>
              <a:t>Length</a:t>
            </a:r>
          </a:p>
          <a:p>
            <a:pPr marL="285750" indent="-285750">
              <a:buFont typeface="Arial" panose="020B0604020202020204" pitchFamily="34" charset="0"/>
              <a:buChar char="•"/>
            </a:pPr>
            <a:r>
              <a:rPr lang="en-US" dirty="0" smtClean="0">
                <a:latin typeface="Candara" panose="020E0502030303020204" pitchFamily="34" charset="0"/>
              </a:rPr>
              <a:t>Specified by buyer?</a:t>
            </a:r>
            <a:endParaRPr lang="en-US" dirty="0">
              <a:latin typeface="Candara" panose="020E0502030303020204" pitchFamily="34" charset="0"/>
            </a:endParaRPr>
          </a:p>
        </p:txBody>
      </p:sp>
      <p:sp>
        <p:nvSpPr>
          <p:cNvPr id="10" name="Notched Right Arrow 9"/>
          <p:cNvSpPr/>
          <p:nvPr/>
        </p:nvSpPr>
        <p:spPr>
          <a:xfrm>
            <a:off x="3469943" y="3566754"/>
            <a:ext cx="840133" cy="524588"/>
          </a:xfrm>
          <a:prstGeom prst="notchedRightArrow">
            <a:avLst/>
          </a:prstGeom>
          <a:solidFill>
            <a:schemeClr val="accent4"/>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Notched Right Arrow 10"/>
          <p:cNvSpPr/>
          <p:nvPr/>
        </p:nvSpPr>
        <p:spPr>
          <a:xfrm>
            <a:off x="7546643" y="3566754"/>
            <a:ext cx="840133" cy="524588"/>
          </a:xfrm>
          <a:prstGeom prst="notchedRightArrow">
            <a:avLst/>
          </a:prstGeom>
          <a:solidFill>
            <a:schemeClr val="accent4"/>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06297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ndara" panose="020E0502030303020204" pitchFamily="34" charset="0"/>
              </a:rPr>
              <a:t>Pallet Stacking </a:t>
            </a:r>
            <a:endParaRPr lang="en-US" dirty="0">
              <a:latin typeface="Candara" panose="020E0502030303020204" pitchFamily="34" charset="0"/>
            </a:endParaRPr>
          </a:p>
        </p:txBody>
      </p:sp>
      <p:sp>
        <p:nvSpPr>
          <p:cNvPr id="8" name="Content Placeholder 7"/>
          <p:cNvSpPr>
            <a:spLocks noGrp="1"/>
          </p:cNvSpPr>
          <p:nvPr>
            <p:ph idx="1"/>
          </p:nvPr>
        </p:nvSpPr>
        <p:spPr/>
        <p:txBody>
          <a:bodyPr/>
          <a:lstStyle/>
          <a:p>
            <a:r>
              <a:rPr lang="en-US" dirty="0" smtClean="0">
                <a:latin typeface="Candara" panose="020E0502030303020204" pitchFamily="34" charset="0"/>
              </a:rPr>
              <a:t>For ease of shipping and to maintain quality wholesale buyers look for certain stack patters for different products.  These are often associated with box size or product.  </a:t>
            </a:r>
            <a:endParaRPr lang="en-US" dirty="0">
              <a:latin typeface="Candara" panose="020E0502030303020204" pitchFamily="34" charset="0"/>
            </a:endParaRPr>
          </a:p>
        </p:txBody>
      </p:sp>
      <p:pic>
        <p:nvPicPr>
          <p:cNvPr id="23554" name="Picture 2" descr="C:\Users\msb347\AppData\Local\Microsoft\Windows\Temporary Internet Files\Content.Outlook\O1VK91E9\Pallet Layouts (2).JPG"/>
          <p:cNvPicPr>
            <a:picLocks noChangeAspect="1" noChangeArrowheads="1"/>
          </p:cNvPicPr>
          <p:nvPr/>
        </p:nvPicPr>
        <p:blipFill rotWithShape="1">
          <a:blip r:embed="rId2">
            <a:extLst>
              <a:ext uri="{28A0092B-C50C-407E-A947-70E740481C1C}">
                <a14:useLocalDpi xmlns:a14="http://schemas.microsoft.com/office/drawing/2010/main" val="0"/>
              </a:ext>
            </a:extLst>
          </a:blip>
          <a:srcRect t="3030" r="52576" b="50000"/>
          <a:stretch/>
        </p:blipFill>
        <p:spPr bwMode="auto">
          <a:xfrm rot="5400000">
            <a:off x="7133043" y="3399630"/>
            <a:ext cx="3342038" cy="24825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7711" y="3903771"/>
            <a:ext cx="3005588" cy="2408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3683897" y="4328775"/>
            <a:ext cx="4824206"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Pepper Example</a:t>
            </a:r>
            <a:endPar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0720478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ndara" panose="020E0502030303020204" pitchFamily="34" charset="0"/>
              </a:rPr>
              <a:t>Pallet Stacking</a:t>
            </a:r>
            <a:endParaRPr lang="en-US" dirty="0">
              <a:latin typeface="Candara" panose="020E0502030303020204" pitchFamily="34" charset="0"/>
            </a:endParaRPr>
          </a:p>
        </p:txBody>
      </p:sp>
      <p:sp>
        <p:nvSpPr>
          <p:cNvPr id="3" name="Content Placeholder 2"/>
          <p:cNvSpPr>
            <a:spLocks noGrp="1"/>
          </p:cNvSpPr>
          <p:nvPr>
            <p:ph idx="1"/>
          </p:nvPr>
        </p:nvSpPr>
        <p:spPr/>
        <p:txBody>
          <a:bodyPr/>
          <a:lstStyle/>
          <a:p>
            <a:r>
              <a:rPr lang="en-US" dirty="0" smtClean="0">
                <a:latin typeface="Candara" panose="020E0502030303020204" pitchFamily="34" charset="0"/>
              </a:rPr>
              <a:t>Avoid Stacking patterns that may limit the ability of air flow to remove heat from products</a:t>
            </a:r>
          </a:p>
          <a:p>
            <a:pPr lvl="1"/>
            <a:r>
              <a:rPr lang="en-US" dirty="0" smtClean="0">
                <a:latin typeface="Candara" panose="020E0502030303020204" pitchFamily="34" charset="0"/>
              </a:rPr>
              <a:t>Vent holes in boxes</a:t>
            </a:r>
          </a:p>
          <a:p>
            <a:pPr lvl="1"/>
            <a:r>
              <a:rPr lang="en-US" dirty="0" smtClean="0">
                <a:latin typeface="Candara" panose="020E0502030303020204" pitchFamily="34" charset="0"/>
              </a:rPr>
              <a:t>Slightly looser stacking</a:t>
            </a:r>
          </a:p>
          <a:p>
            <a:pPr lvl="1"/>
            <a:r>
              <a:rPr lang="en-US" dirty="0" smtClean="0">
                <a:latin typeface="Candara" panose="020E0502030303020204" pitchFamily="34" charset="0"/>
              </a:rPr>
              <a:t>Helps pull cool air through the product</a:t>
            </a:r>
            <a:endParaRPr lang="en-US" dirty="0">
              <a:latin typeface="Candara" panose="020E0502030303020204" pitchFamily="34" charset="0"/>
            </a:endParaRPr>
          </a:p>
        </p:txBody>
      </p:sp>
      <p:pic>
        <p:nvPicPr>
          <p:cNvPr id="4" name="Picture 3"/>
          <p:cNvPicPr>
            <a:picLocks noChangeAspect="1"/>
          </p:cNvPicPr>
          <p:nvPr/>
        </p:nvPicPr>
        <p:blipFill>
          <a:blip r:embed="rId3"/>
          <a:stretch>
            <a:fillRect/>
          </a:stretch>
        </p:blipFill>
        <p:spPr>
          <a:xfrm>
            <a:off x="2805610" y="4197350"/>
            <a:ext cx="5543550" cy="2114550"/>
          </a:xfrm>
          <a:prstGeom prst="rect">
            <a:avLst/>
          </a:prstGeom>
        </p:spPr>
      </p:pic>
      <p:sp>
        <p:nvSpPr>
          <p:cNvPr id="5" name="Rectangle 4"/>
          <p:cNvSpPr/>
          <p:nvPr/>
        </p:nvSpPr>
        <p:spPr>
          <a:xfrm>
            <a:off x="4427756" y="6488668"/>
            <a:ext cx="2824812" cy="215444"/>
          </a:xfrm>
          <a:prstGeom prst="rect">
            <a:avLst/>
          </a:prstGeom>
        </p:spPr>
        <p:txBody>
          <a:bodyPr wrap="none">
            <a:spAutoFit/>
          </a:bodyPr>
          <a:lstStyle/>
          <a:p>
            <a:r>
              <a:rPr lang="en-US" sz="800" dirty="0"/>
              <a:t>Source: http://mofarmtoschool.missouri.edu/files/packing.pdf </a:t>
            </a:r>
          </a:p>
        </p:txBody>
      </p:sp>
    </p:spTree>
    <p:extLst>
      <p:ext uri="{BB962C8B-B14F-4D97-AF65-F5344CB8AC3E}">
        <p14:creationId xmlns:p14="http://schemas.microsoft.com/office/powerpoint/2010/main" val="27067510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ndara" panose="020E0502030303020204" pitchFamily="34" charset="0"/>
              </a:rPr>
              <a:t>Good Stacking Job</a:t>
            </a:r>
            <a:endParaRPr lang="en-US" dirty="0">
              <a:latin typeface="Candara" panose="020E0502030303020204" pitchFamily="34" charset="0"/>
            </a:endParaRP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1950" y="2209801"/>
            <a:ext cx="6438900" cy="429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946323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8229600" cy="1066800"/>
          </a:xfrm>
        </p:spPr>
        <p:txBody>
          <a:bodyPr/>
          <a:lstStyle/>
          <a:p>
            <a:r>
              <a:rPr lang="en-US" dirty="0" smtClean="0">
                <a:latin typeface="Candara" panose="020E0502030303020204" pitchFamily="34" charset="0"/>
              </a:rPr>
              <a:t>Bad stacking Job</a:t>
            </a:r>
            <a:endParaRPr lang="en-US" dirty="0">
              <a:latin typeface="Candara" panose="020E0502030303020204" pitchFamily="34" charset="0"/>
            </a:endParaRPr>
          </a:p>
        </p:txBody>
      </p:sp>
      <p:pic>
        <p:nvPicPr>
          <p:cNvPr id="20482" name="Picture 2" descr="http://www.ipt.us.com/wp-content/uploads/2011/05/Shifted-pallets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905000"/>
            <a:ext cx="6324600" cy="4614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43478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ndara" panose="020E0502030303020204" pitchFamily="34" charset="0"/>
              </a:rPr>
              <a:t>Pallet Stacking Activity Option</a:t>
            </a:r>
            <a:endParaRPr lang="en-US" dirty="0">
              <a:latin typeface="Candara" panose="020E0502030303020204" pitchFamily="34" charset="0"/>
            </a:endParaRPr>
          </a:p>
        </p:txBody>
      </p:sp>
      <p:sp>
        <p:nvSpPr>
          <p:cNvPr id="3" name="Content Placeholder 2"/>
          <p:cNvSpPr>
            <a:spLocks noGrp="1"/>
          </p:cNvSpPr>
          <p:nvPr>
            <p:ph idx="1"/>
          </p:nvPr>
        </p:nvSpPr>
        <p:spPr/>
        <p:txBody>
          <a:bodyPr/>
          <a:lstStyle/>
          <a:p>
            <a:r>
              <a:rPr lang="en-US" dirty="0" smtClean="0">
                <a:latin typeface="Candara" panose="020E0502030303020204" pitchFamily="34" charset="0"/>
              </a:rPr>
              <a:t>For educator see resource on Pallet Stacking Activity for step by step instructions on how to do this activity</a:t>
            </a:r>
            <a:endParaRPr lang="en-US" dirty="0">
              <a:latin typeface="Candara" panose="020E0502030303020204" pitchFamily="34" charset="0"/>
            </a:endParaRPr>
          </a:p>
        </p:txBody>
      </p:sp>
    </p:spTree>
    <p:extLst>
      <p:ext uri="{BB962C8B-B14F-4D97-AF65-F5344CB8AC3E}">
        <p14:creationId xmlns:p14="http://schemas.microsoft.com/office/powerpoint/2010/main" val="21975653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ndara" panose="020E0502030303020204" pitchFamily="34" charset="0"/>
              </a:rPr>
              <a:t>Review</a:t>
            </a:r>
            <a:endParaRPr lang="en-US" dirty="0">
              <a:latin typeface="Candara" panose="020E0502030303020204" pitchFamily="34" charset="0"/>
            </a:endParaRPr>
          </a:p>
        </p:txBody>
      </p:sp>
      <p:sp>
        <p:nvSpPr>
          <p:cNvPr id="3" name="Content Placeholder 2"/>
          <p:cNvSpPr>
            <a:spLocks noGrp="1"/>
          </p:cNvSpPr>
          <p:nvPr>
            <p:ph idx="1"/>
          </p:nvPr>
        </p:nvSpPr>
        <p:spPr/>
        <p:txBody>
          <a:bodyPr/>
          <a:lstStyle/>
          <a:p>
            <a:r>
              <a:rPr lang="en-US" dirty="0" smtClean="0">
                <a:latin typeface="Candara" panose="020E0502030303020204" pitchFamily="34" charset="0"/>
              </a:rPr>
              <a:t>Baskets to Pallets: Labeling, Grading and Packaging Flow Chart</a:t>
            </a:r>
            <a:endParaRPr lang="en-US" dirty="0">
              <a:latin typeface="Candara" panose="020E0502030303020204" pitchFamily="34" charset="0"/>
            </a:endParaRPr>
          </a:p>
        </p:txBody>
      </p:sp>
      <p:pic>
        <p:nvPicPr>
          <p:cNvPr id="4" name="Picture 3"/>
          <p:cNvPicPr>
            <a:picLocks noChangeAspect="1"/>
          </p:cNvPicPr>
          <p:nvPr/>
        </p:nvPicPr>
        <p:blipFill>
          <a:blip r:embed="rId2"/>
          <a:stretch>
            <a:fillRect/>
          </a:stretch>
        </p:blipFill>
        <p:spPr>
          <a:xfrm>
            <a:off x="4198463" y="2320546"/>
            <a:ext cx="2867025" cy="4400550"/>
          </a:xfrm>
          <a:prstGeom prst="rect">
            <a:avLst/>
          </a:prstGeom>
        </p:spPr>
      </p:pic>
    </p:spTree>
    <p:extLst>
      <p:ext uri="{BB962C8B-B14F-4D97-AF65-F5344CB8AC3E}">
        <p14:creationId xmlns:p14="http://schemas.microsoft.com/office/powerpoint/2010/main" val="3719207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ndara" panose="020E0502030303020204" pitchFamily="34" charset="0"/>
              </a:rPr>
              <a:t>Labeling for Wholesale-Vegetables</a:t>
            </a:r>
            <a:endParaRPr lang="en-US" dirty="0">
              <a:latin typeface="Candara" panose="020E0502030303020204" pitchFamily="34" charset="0"/>
            </a:endParaRPr>
          </a:p>
        </p:txBody>
      </p:sp>
      <p:sp>
        <p:nvSpPr>
          <p:cNvPr id="3" name="Content Placeholder 2"/>
          <p:cNvSpPr>
            <a:spLocks noGrp="1"/>
          </p:cNvSpPr>
          <p:nvPr>
            <p:ph idx="1"/>
          </p:nvPr>
        </p:nvSpPr>
        <p:spPr/>
        <p:txBody>
          <a:bodyPr>
            <a:normAutofit fontScale="85000" lnSpcReduction="20000"/>
          </a:bodyPr>
          <a:lstStyle/>
          <a:p>
            <a:r>
              <a:rPr lang="en-US" dirty="0" smtClean="0">
                <a:latin typeface="Candara" panose="020E0502030303020204" pitchFamily="34" charset="0"/>
              </a:rPr>
              <a:t>Name of Farm and Address</a:t>
            </a:r>
          </a:p>
          <a:p>
            <a:pPr lvl="1"/>
            <a:r>
              <a:rPr lang="en-US" dirty="0" smtClean="0">
                <a:latin typeface="Candara" panose="020E0502030303020204" pitchFamily="34" charset="0"/>
              </a:rPr>
              <a:t>For farm trace back (GAP certified) the farmer can provide their own system of tracking</a:t>
            </a:r>
          </a:p>
          <a:p>
            <a:pPr lvl="2"/>
            <a:r>
              <a:rPr lang="en-US" dirty="0" smtClean="0">
                <a:latin typeface="Candara" panose="020E0502030303020204" pitchFamily="34" charset="0"/>
              </a:rPr>
              <a:t>Code usually made by the farmer.  The code can display the pieces the farmer wants to show including date, product, plot number where it is grown, picking crew designation</a:t>
            </a:r>
          </a:p>
          <a:p>
            <a:pPr lvl="2"/>
            <a:r>
              <a:rPr lang="en-US" dirty="0" smtClean="0">
                <a:latin typeface="Candara" panose="020E0502030303020204" pitchFamily="34" charset="0"/>
              </a:rPr>
              <a:t>This type of labeling usually depends on the type of farm</a:t>
            </a:r>
          </a:p>
          <a:p>
            <a:r>
              <a:rPr lang="en-US" dirty="0" smtClean="0">
                <a:latin typeface="Candara" panose="020E0502030303020204" pitchFamily="34" charset="0"/>
              </a:rPr>
              <a:t>Grade</a:t>
            </a:r>
          </a:p>
          <a:p>
            <a:pPr lvl="1"/>
            <a:r>
              <a:rPr lang="en-US" dirty="0" smtClean="0">
                <a:latin typeface="Candara" panose="020E0502030303020204" pitchFamily="34" charset="0"/>
              </a:rPr>
              <a:t>Examples</a:t>
            </a:r>
          </a:p>
          <a:p>
            <a:pPr lvl="2"/>
            <a:r>
              <a:rPr lang="en-US" dirty="0" smtClean="0">
                <a:latin typeface="Candara" panose="020E0502030303020204" pitchFamily="34" charset="0"/>
              </a:rPr>
              <a:t>Small Farm</a:t>
            </a:r>
          </a:p>
          <a:p>
            <a:pPr lvl="3"/>
            <a:r>
              <a:rPr lang="en-US" dirty="0" smtClean="0">
                <a:latin typeface="Candara" panose="020E0502030303020204" pitchFamily="34" charset="0"/>
              </a:rPr>
              <a:t>Sp619</a:t>
            </a:r>
          </a:p>
          <a:p>
            <a:pPr lvl="3"/>
            <a:r>
              <a:rPr lang="en-US" dirty="0" smtClean="0">
                <a:latin typeface="Candara" panose="020E0502030303020204" pitchFamily="34" charset="0"/>
              </a:rPr>
              <a:t>This would mean: Spinach picked on 6/19</a:t>
            </a:r>
          </a:p>
          <a:p>
            <a:pPr lvl="2"/>
            <a:r>
              <a:rPr lang="en-US" dirty="0" smtClean="0">
                <a:latin typeface="Candara" panose="020E0502030303020204" pitchFamily="34" charset="0"/>
              </a:rPr>
              <a:t>Large farm</a:t>
            </a:r>
          </a:p>
          <a:p>
            <a:pPr lvl="3"/>
            <a:r>
              <a:rPr lang="en-US" dirty="0" smtClean="0">
                <a:latin typeface="Candara" panose="020E0502030303020204" pitchFamily="34" charset="0"/>
              </a:rPr>
              <a:t>Sp619AAc3</a:t>
            </a:r>
          </a:p>
          <a:p>
            <a:pPr lvl="3"/>
            <a:r>
              <a:rPr lang="en-US" dirty="0" smtClean="0">
                <a:latin typeface="Candara" panose="020E0502030303020204" pitchFamily="34" charset="0"/>
              </a:rPr>
              <a:t>This would mean: </a:t>
            </a:r>
            <a:r>
              <a:rPr lang="en-US" dirty="0">
                <a:latin typeface="Candara" panose="020E0502030303020204" pitchFamily="34" charset="0"/>
              </a:rPr>
              <a:t>spinach picked on 6/19 from field A section A by crew or person 3</a:t>
            </a:r>
            <a:r>
              <a:rPr lang="en-US" dirty="0" smtClean="0">
                <a:latin typeface="Candara" panose="020E0502030303020204" pitchFamily="34" charset="0"/>
              </a:rPr>
              <a:t>.</a:t>
            </a:r>
          </a:p>
          <a:p>
            <a:r>
              <a:rPr lang="en-US" dirty="0" smtClean="0">
                <a:latin typeface="Candara" panose="020E0502030303020204" pitchFamily="34" charset="0"/>
              </a:rPr>
              <a:t>Quantity/Count</a:t>
            </a:r>
          </a:p>
          <a:p>
            <a:pPr lvl="1"/>
            <a:r>
              <a:rPr lang="en-US" dirty="0" smtClean="0">
                <a:latin typeface="Candara" panose="020E0502030303020204" pitchFamily="34" charset="0"/>
              </a:rPr>
              <a:t>Does the buyer specify a count.  This depends on the vegetable/fruit.  </a:t>
            </a:r>
          </a:p>
          <a:p>
            <a:pPr lvl="2"/>
            <a:r>
              <a:rPr lang="en-US" dirty="0" smtClean="0">
                <a:latin typeface="Candara" panose="020E0502030303020204" pitchFamily="34" charset="0"/>
              </a:rPr>
              <a:t>Example: Green Peppers: sold wholesale in 1 1/9 bushel boxes</a:t>
            </a:r>
            <a:endParaRPr lang="en-US" dirty="0">
              <a:latin typeface="Candara" panose="020E0502030303020204" pitchFamily="34" charset="0"/>
            </a:endParaRPr>
          </a:p>
          <a:p>
            <a:pPr lvl="3"/>
            <a:endParaRPr lang="en-US" dirty="0" smtClean="0">
              <a:latin typeface="Candara" panose="020E0502030303020204" pitchFamily="34" charset="0"/>
            </a:endParaRPr>
          </a:p>
          <a:p>
            <a:pPr lvl="2"/>
            <a:endParaRPr lang="en-US" dirty="0">
              <a:latin typeface="Candara" panose="020E0502030303020204" pitchFamily="34" charset="0"/>
            </a:endParaRPr>
          </a:p>
        </p:txBody>
      </p:sp>
    </p:spTree>
    <p:extLst>
      <p:ext uri="{BB962C8B-B14F-4D97-AF65-F5344CB8AC3E}">
        <p14:creationId xmlns:p14="http://schemas.microsoft.com/office/powerpoint/2010/main" val="2541525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165" y="209419"/>
            <a:ext cx="10515600" cy="1325563"/>
          </a:xfrm>
        </p:spPr>
        <p:txBody>
          <a:bodyPr/>
          <a:lstStyle/>
          <a:p>
            <a:r>
              <a:rPr lang="en-US" dirty="0" smtClean="0">
                <a:latin typeface="Candara" panose="020E0502030303020204" pitchFamily="34" charset="0"/>
              </a:rPr>
              <a:t>Questions</a:t>
            </a:r>
            <a:endParaRPr lang="en-US" dirty="0">
              <a:latin typeface="Candara" panose="020E0502030303020204" pitchFamily="34" charset="0"/>
            </a:endParaRPr>
          </a:p>
        </p:txBody>
      </p:sp>
      <p:pic>
        <p:nvPicPr>
          <p:cNvPr id="12" name="Picture 11"/>
          <p:cNvPicPr>
            <a:picLocks noChangeAspect="1"/>
          </p:cNvPicPr>
          <p:nvPr/>
        </p:nvPicPr>
        <p:blipFill rotWithShape="1">
          <a:blip r:embed="rId2"/>
          <a:srcRect l="-718" t="24553" r="718" b="10269"/>
          <a:stretch/>
        </p:blipFill>
        <p:spPr>
          <a:xfrm>
            <a:off x="3567968" y="1534982"/>
            <a:ext cx="5316725" cy="4620442"/>
          </a:xfrm>
          <a:prstGeom prst="rect">
            <a:avLst/>
          </a:prstGeom>
        </p:spPr>
      </p:pic>
      <p:sp>
        <p:nvSpPr>
          <p:cNvPr id="13" name="Rectangle 12"/>
          <p:cNvSpPr/>
          <p:nvPr/>
        </p:nvSpPr>
        <p:spPr>
          <a:xfrm>
            <a:off x="6226330" y="2860545"/>
            <a:ext cx="2552131" cy="28442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Candara" panose="020E0502030303020204" pitchFamily="34" charset="0"/>
              </a:rPr>
              <a:t>Stick and Stone Farm</a:t>
            </a:r>
          </a:p>
          <a:p>
            <a:pPr algn="ctr"/>
            <a:r>
              <a:rPr lang="en-US" sz="2400" dirty="0">
                <a:solidFill>
                  <a:schemeClr val="tx1"/>
                </a:solidFill>
                <a:latin typeface="Candara" panose="020E0502030303020204" pitchFamily="34" charset="0"/>
              </a:rPr>
              <a:t>1234 Smallwood Road, Ithaca, NY 14853</a:t>
            </a:r>
          </a:p>
        </p:txBody>
      </p:sp>
      <p:sp>
        <p:nvSpPr>
          <p:cNvPr id="14" name="Multiply 13"/>
          <p:cNvSpPr/>
          <p:nvPr/>
        </p:nvSpPr>
        <p:spPr>
          <a:xfrm>
            <a:off x="4288241" y="3681430"/>
            <a:ext cx="450376" cy="327546"/>
          </a:xfrm>
          <a:prstGeom prst="mathMultiply">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766782" y="4967785"/>
            <a:ext cx="1965278" cy="369332"/>
          </a:xfrm>
          <a:prstGeom prst="rect">
            <a:avLst/>
          </a:prstGeom>
          <a:noFill/>
        </p:spPr>
        <p:txBody>
          <a:bodyPr wrap="square" rtlCol="0">
            <a:spAutoFit/>
          </a:bodyPr>
          <a:lstStyle/>
          <a:p>
            <a:pPr algn="ctr"/>
            <a:r>
              <a:rPr lang="en-US" b="1" dirty="0" smtClean="0"/>
              <a:t>PEP812</a:t>
            </a:r>
            <a:endParaRPr lang="en-US" b="1" dirty="0"/>
          </a:p>
        </p:txBody>
      </p:sp>
    </p:spTree>
    <p:extLst>
      <p:ext uri="{BB962C8B-B14F-4D97-AF65-F5344CB8AC3E}">
        <p14:creationId xmlns:p14="http://schemas.microsoft.com/office/powerpoint/2010/main" val="3561421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908" y="954731"/>
            <a:ext cx="4143233" cy="3563203"/>
          </a:xfrm>
        </p:spPr>
        <p:txBody>
          <a:bodyPr>
            <a:noAutofit/>
          </a:bodyPr>
          <a:lstStyle/>
          <a:p>
            <a:pPr marL="0" indent="0">
              <a:buNone/>
            </a:pPr>
            <a:r>
              <a:rPr lang="en-US" sz="1800" dirty="0">
                <a:latin typeface="Candara" panose="020E0502030303020204" pitchFamily="34" charset="0"/>
              </a:rPr>
              <a:t>Example label on a 1 1/9 box of peppers that is </a:t>
            </a:r>
            <a:endParaRPr lang="en-US" sz="1800" dirty="0" smtClean="0">
              <a:latin typeface="Candara" panose="020E0502030303020204" pitchFamily="34" charset="0"/>
            </a:endParaRPr>
          </a:p>
          <a:p>
            <a:r>
              <a:rPr lang="en-US" sz="1800" dirty="0" smtClean="0">
                <a:latin typeface="Candara" panose="020E0502030303020204" pitchFamily="34" charset="0"/>
              </a:rPr>
              <a:t>GAP certified </a:t>
            </a:r>
          </a:p>
          <a:p>
            <a:r>
              <a:rPr lang="en-US" sz="1800" dirty="0" smtClean="0">
                <a:latin typeface="Candara" panose="020E0502030303020204" pitchFamily="34" charset="0"/>
              </a:rPr>
              <a:t>Picked on August 12</a:t>
            </a:r>
            <a:r>
              <a:rPr lang="en-US" sz="1800" baseline="30000" dirty="0" smtClean="0">
                <a:latin typeface="Candara" panose="020E0502030303020204" pitchFamily="34" charset="0"/>
              </a:rPr>
              <a:t>th</a:t>
            </a:r>
            <a:r>
              <a:rPr lang="en-US" sz="1800" dirty="0" smtClean="0">
                <a:latin typeface="Candara" panose="020E0502030303020204" pitchFamily="34" charset="0"/>
              </a:rPr>
              <a:t> </a:t>
            </a:r>
          </a:p>
          <a:p>
            <a:r>
              <a:rPr lang="en-US" sz="1800" dirty="0" smtClean="0">
                <a:latin typeface="Candara" panose="020E0502030303020204" pitchFamily="34" charset="0"/>
              </a:rPr>
              <a:t>From field 7</a:t>
            </a:r>
          </a:p>
          <a:p>
            <a:pPr lvl="1"/>
            <a:r>
              <a:rPr lang="en-US" sz="1800" dirty="0" smtClean="0">
                <a:latin typeface="Candara" panose="020E0502030303020204" pitchFamily="34" charset="0"/>
              </a:rPr>
              <a:t>Section A</a:t>
            </a:r>
          </a:p>
          <a:p>
            <a:r>
              <a:rPr lang="en-US" sz="1800" dirty="0" smtClean="0">
                <a:latin typeface="Candara" panose="020E0502030303020204" pitchFamily="34" charset="0"/>
              </a:rPr>
              <a:t>Picking crew 2</a:t>
            </a:r>
          </a:p>
          <a:p>
            <a:r>
              <a:rPr lang="en-US" sz="1800" dirty="0" smtClean="0">
                <a:latin typeface="Candara" panose="020E0502030303020204" pitchFamily="34" charset="0"/>
              </a:rPr>
              <a:t>Farm Address</a:t>
            </a:r>
          </a:p>
          <a:p>
            <a:r>
              <a:rPr lang="en-US" sz="1800" dirty="0" smtClean="0">
                <a:latin typeface="Candara" panose="020E0502030303020204" pitchFamily="34" charset="0"/>
              </a:rPr>
              <a:t>Farm Name</a:t>
            </a:r>
          </a:p>
          <a:p>
            <a:pPr marL="0" indent="0">
              <a:buNone/>
            </a:pPr>
            <a:endParaRPr lang="en-US" dirty="0">
              <a:latin typeface="Candara" panose="020E0502030303020204" pitchFamily="34" charset="0"/>
            </a:endParaRPr>
          </a:p>
          <a:p>
            <a:endParaRPr lang="en-US" dirty="0" smtClean="0">
              <a:latin typeface="Candara" panose="020E0502030303020204" pitchFamily="34" charset="0"/>
            </a:endParaRPr>
          </a:p>
          <a:p>
            <a:pPr marL="0" indent="0">
              <a:buNone/>
            </a:pPr>
            <a:endParaRPr lang="en-US" dirty="0" smtClean="0">
              <a:latin typeface="Candara" panose="020E0502030303020204" pitchFamily="34" charset="0"/>
            </a:endParaRPr>
          </a:p>
          <a:p>
            <a:pPr marL="0" indent="0">
              <a:buNone/>
            </a:pPr>
            <a:r>
              <a:rPr lang="en-US" dirty="0" smtClean="0">
                <a:latin typeface="Candara" panose="020E0502030303020204" pitchFamily="34" charset="0"/>
              </a:rPr>
              <a:t> </a:t>
            </a:r>
            <a:endParaRPr lang="en-US" dirty="0">
              <a:latin typeface="Candara" panose="020E0502030303020204"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4980" t="44378" r="5335" b="20995"/>
          <a:stretch/>
        </p:blipFill>
        <p:spPr>
          <a:xfrm>
            <a:off x="6581039" y="1307849"/>
            <a:ext cx="5455718" cy="2808566"/>
          </a:xfrm>
          <a:prstGeom prst="rect">
            <a:avLst/>
          </a:prstGeom>
        </p:spPr>
      </p:pic>
      <p:sp>
        <p:nvSpPr>
          <p:cNvPr id="5" name="TextBox 4"/>
          <p:cNvSpPr txBox="1"/>
          <p:nvPr/>
        </p:nvSpPr>
        <p:spPr>
          <a:xfrm>
            <a:off x="6771539" y="693514"/>
            <a:ext cx="5074718" cy="369332"/>
          </a:xfrm>
          <a:prstGeom prst="rect">
            <a:avLst/>
          </a:prstGeom>
          <a:noFill/>
        </p:spPr>
        <p:txBody>
          <a:bodyPr wrap="square" rtlCol="0">
            <a:spAutoFit/>
          </a:bodyPr>
          <a:lstStyle/>
          <a:p>
            <a:pPr algn="ctr"/>
            <a:r>
              <a:rPr lang="en-US" dirty="0" smtClean="0"/>
              <a:t>Actual Sweet Potato Label</a:t>
            </a:r>
            <a:endParaRPr lang="en-US" dirty="0"/>
          </a:p>
        </p:txBody>
      </p:sp>
      <p:pic>
        <p:nvPicPr>
          <p:cNvPr id="7" name="Picture 6"/>
          <p:cNvPicPr>
            <a:picLocks noChangeAspect="1"/>
          </p:cNvPicPr>
          <p:nvPr/>
        </p:nvPicPr>
        <p:blipFill rotWithShape="1">
          <a:blip r:embed="rId3"/>
          <a:srcRect l="-718" t="24553" r="718" b="10269"/>
          <a:stretch/>
        </p:blipFill>
        <p:spPr>
          <a:xfrm>
            <a:off x="2000301" y="3331269"/>
            <a:ext cx="3800471" cy="3302758"/>
          </a:xfrm>
          <a:prstGeom prst="rect">
            <a:avLst/>
          </a:prstGeom>
        </p:spPr>
      </p:pic>
      <p:sp>
        <p:nvSpPr>
          <p:cNvPr id="8" name="AutoShape 4" descr="https://photos-3.dropbox.com/t/2/AAAYxjbgrys-naiogXwPqs3MSJYiR3R6h90IwOblmZxqnA/12/396463813/jpeg/32x32/1/_/1/2/2015-06-10%2015.47.41.jpg/EKOr9ZQDGJsOIAcoBw/C9DxgC2vtunCYJeSUu_g7T5LD8clV0ZLdpi4jghuEkg?size=1024x768&amp;size_mode=3"/>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rot="16200000">
            <a:off x="1592873" y="4797982"/>
            <a:ext cx="1637968" cy="369332"/>
          </a:xfrm>
          <a:prstGeom prst="rect">
            <a:avLst/>
          </a:prstGeom>
          <a:noFill/>
        </p:spPr>
        <p:txBody>
          <a:bodyPr wrap="square" rtlCol="0">
            <a:spAutoFit/>
          </a:bodyPr>
          <a:lstStyle/>
          <a:p>
            <a:r>
              <a:rPr lang="en-US" dirty="0" smtClean="0"/>
              <a:t>PEP8127A2</a:t>
            </a:r>
            <a:endParaRPr lang="en-US" dirty="0"/>
          </a:p>
        </p:txBody>
      </p:sp>
      <p:sp>
        <p:nvSpPr>
          <p:cNvPr id="11" name="Left Arrow 10"/>
          <p:cNvSpPr/>
          <p:nvPr/>
        </p:nvSpPr>
        <p:spPr>
          <a:xfrm>
            <a:off x="5472752" y="5390866"/>
            <a:ext cx="2702257" cy="968991"/>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Address and Grower Name</a:t>
            </a:r>
            <a:endParaRPr lang="en-US" dirty="0"/>
          </a:p>
        </p:txBody>
      </p:sp>
      <p:sp>
        <p:nvSpPr>
          <p:cNvPr id="12" name="Left Arrow 11"/>
          <p:cNvSpPr/>
          <p:nvPr/>
        </p:nvSpPr>
        <p:spPr>
          <a:xfrm rot="16802617">
            <a:off x="1469102" y="2842760"/>
            <a:ext cx="2702257" cy="968991"/>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Traceability </a:t>
            </a:r>
            <a:endParaRPr lang="en-US" dirty="0"/>
          </a:p>
        </p:txBody>
      </p:sp>
      <p:sp>
        <p:nvSpPr>
          <p:cNvPr id="10" name="Left Arrow 9"/>
          <p:cNvSpPr/>
          <p:nvPr/>
        </p:nvSpPr>
        <p:spPr>
          <a:xfrm>
            <a:off x="3147045" y="4628186"/>
            <a:ext cx="1506984" cy="968991"/>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Grade </a:t>
            </a:r>
            <a:endParaRPr lang="en-US" dirty="0"/>
          </a:p>
        </p:txBody>
      </p:sp>
      <p:sp>
        <p:nvSpPr>
          <p:cNvPr id="2" name="TextBox 1"/>
          <p:cNvSpPr txBox="1"/>
          <p:nvPr/>
        </p:nvSpPr>
        <p:spPr>
          <a:xfrm>
            <a:off x="98699" y="173020"/>
            <a:ext cx="6868473" cy="769441"/>
          </a:xfrm>
          <a:prstGeom prst="rect">
            <a:avLst/>
          </a:prstGeom>
          <a:noFill/>
        </p:spPr>
        <p:txBody>
          <a:bodyPr wrap="square" rtlCol="0">
            <a:spAutoFit/>
          </a:bodyPr>
          <a:lstStyle/>
          <a:p>
            <a:r>
              <a:rPr lang="en-US" sz="4400" dirty="0" smtClean="0">
                <a:latin typeface="Candara" panose="020E0502030303020204" pitchFamily="34" charset="0"/>
              </a:rPr>
              <a:t>Example Label-Produce Box</a:t>
            </a:r>
            <a:endParaRPr lang="en-US" sz="4400" dirty="0">
              <a:latin typeface="Candara" panose="020E0502030303020204" pitchFamily="34" charset="0"/>
            </a:endParaRPr>
          </a:p>
        </p:txBody>
      </p:sp>
    </p:spTree>
    <p:extLst>
      <p:ext uri="{BB962C8B-B14F-4D97-AF65-F5344CB8AC3E}">
        <p14:creationId xmlns:p14="http://schemas.microsoft.com/office/powerpoint/2010/main" val="3687017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ndara" panose="020E0502030303020204" pitchFamily="34" charset="0"/>
              </a:rPr>
              <a:t>Wholesale Boxes</a:t>
            </a:r>
            <a:endParaRPr lang="en-US" dirty="0">
              <a:latin typeface="Candara" panose="020E0502030303020204" pitchFamily="34" charset="0"/>
            </a:endParaRPr>
          </a:p>
        </p:txBody>
      </p:sp>
      <p:sp>
        <p:nvSpPr>
          <p:cNvPr id="3" name="Content Placeholder 2"/>
          <p:cNvSpPr>
            <a:spLocks noGrp="1"/>
          </p:cNvSpPr>
          <p:nvPr>
            <p:ph idx="1"/>
          </p:nvPr>
        </p:nvSpPr>
        <p:spPr/>
        <p:txBody>
          <a:bodyPr/>
          <a:lstStyle/>
          <a:p>
            <a:endParaRPr lang="en-US" dirty="0"/>
          </a:p>
        </p:txBody>
      </p:sp>
      <p:pic>
        <p:nvPicPr>
          <p:cNvPr id="4" name="Picture 5" descr="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566382" y="1420482"/>
            <a:ext cx="6202907" cy="4123306"/>
          </a:xfrm>
          <a:prstGeom prst="rect">
            <a:avLst/>
          </a:prstGeom>
        </p:spPr>
      </p:pic>
      <p:pic>
        <p:nvPicPr>
          <p:cNvPr id="5" name="Picture 7" descr="2"/>
          <p:cNvPicPr>
            <a:picLocks noChangeAspect="1" noChangeArrowheads="1"/>
          </p:cNvPicPr>
          <p:nvPr/>
        </p:nvPicPr>
        <p:blipFill rotWithShape="1">
          <a:blip r:embed="rId4">
            <a:extLst>
              <a:ext uri="{28A0092B-C50C-407E-A947-70E740481C1C}">
                <a14:useLocalDpi xmlns:a14="http://schemas.microsoft.com/office/drawing/2010/main" val="0"/>
              </a:ext>
            </a:extLst>
          </a:blip>
          <a:srcRect l="27280" r="31592"/>
          <a:stretch/>
        </p:blipFill>
        <p:spPr>
          <a:xfrm>
            <a:off x="7969156" y="1084453"/>
            <a:ext cx="3384644" cy="5470525"/>
          </a:xfrm>
          <a:prstGeom prst="rect">
            <a:avLst/>
          </a:prstGeom>
        </p:spPr>
      </p:pic>
    </p:spTree>
    <p:extLst>
      <p:ext uri="{BB962C8B-B14F-4D97-AF65-F5344CB8AC3E}">
        <p14:creationId xmlns:p14="http://schemas.microsoft.com/office/powerpoint/2010/main" val="18585649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0" y="152400"/>
            <a:ext cx="6705600" cy="1143000"/>
          </a:xfrm>
        </p:spPr>
        <p:txBody>
          <a:bodyPr>
            <a:normAutofit fontScale="90000"/>
          </a:bodyPr>
          <a:lstStyle/>
          <a:p>
            <a:r>
              <a:rPr lang="en-US" dirty="0" smtClean="0">
                <a:latin typeface="Candara" panose="020E0502030303020204" pitchFamily="34" charset="0"/>
              </a:rPr>
              <a:t>Wholesale Produce Labeling</a:t>
            </a:r>
            <a:endParaRPr lang="en-US" dirty="0">
              <a:latin typeface="Candara" panose="020E0502030303020204" pitchFamily="34" charset="0"/>
            </a:endParaRPr>
          </a:p>
        </p:txBody>
      </p:sp>
      <p:sp>
        <p:nvSpPr>
          <p:cNvPr id="3" name="Content Placeholder 2"/>
          <p:cNvSpPr>
            <a:spLocks noGrp="1"/>
          </p:cNvSpPr>
          <p:nvPr>
            <p:ph idx="1"/>
          </p:nvPr>
        </p:nvSpPr>
        <p:spPr>
          <a:xfrm>
            <a:off x="3352800" y="1600202"/>
            <a:ext cx="7315200" cy="4525963"/>
          </a:xfrm>
        </p:spPr>
        <p:txBody>
          <a:bodyPr>
            <a:normAutofit/>
          </a:bodyPr>
          <a:lstStyle/>
          <a:p>
            <a:r>
              <a:rPr lang="en-US" dirty="0" smtClean="0">
                <a:latin typeface="Candara" panose="020E0502030303020204" pitchFamily="34" charset="0"/>
              </a:rPr>
              <a:t>Do not </a:t>
            </a:r>
            <a:r>
              <a:rPr lang="en-US" u="sng" dirty="0" smtClean="0">
                <a:latin typeface="Candara" panose="020E0502030303020204" pitchFamily="34" charset="0"/>
              </a:rPr>
              <a:t>over-label</a:t>
            </a:r>
          </a:p>
          <a:p>
            <a:r>
              <a:rPr lang="en-US" dirty="0" smtClean="0">
                <a:latin typeface="Candara" panose="020E0502030303020204" pitchFamily="34" charset="0"/>
              </a:rPr>
              <a:t>PLU or UPC codes</a:t>
            </a:r>
          </a:p>
          <a:p>
            <a:pPr lvl="1"/>
            <a:r>
              <a:rPr lang="en-US" dirty="0" smtClean="0">
                <a:latin typeface="Candara" panose="020E0502030303020204" pitchFamily="34" charset="0"/>
              </a:rPr>
              <a:t>Depends on who you’re selling to-some require this some do not</a:t>
            </a:r>
          </a:p>
          <a:p>
            <a:r>
              <a:rPr lang="en-US" dirty="0" smtClean="0">
                <a:latin typeface="Candara" panose="020E0502030303020204" pitchFamily="34" charset="0"/>
              </a:rPr>
              <a:t>Statement of product identity</a:t>
            </a:r>
          </a:p>
          <a:p>
            <a:r>
              <a:rPr lang="en-US" dirty="0" smtClean="0">
                <a:latin typeface="Candara" panose="020E0502030303020204" pitchFamily="34" charset="0"/>
              </a:rPr>
              <a:t>Indicate appropriate certifications</a:t>
            </a:r>
          </a:p>
          <a:p>
            <a:r>
              <a:rPr lang="en-US" dirty="0" smtClean="0">
                <a:latin typeface="Candara" panose="020E0502030303020204" pitchFamily="34" charset="0"/>
              </a:rPr>
              <a:t>Farm Name and Address</a:t>
            </a:r>
          </a:p>
          <a:p>
            <a:r>
              <a:rPr lang="en-US" dirty="0" smtClean="0">
                <a:latin typeface="Candara" panose="020E0502030303020204" pitchFamily="34" charset="0"/>
              </a:rPr>
              <a:t>Grade-If applicable </a:t>
            </a:r>
          </a:p>
          <a:p>
            <a:pPr>
              <a:buNone/>
            </a:pPr>
            <a:endParaRPr lang="en-US" dirty="0" smtClean="0">
              <a:solidFill>
                <a:schemeClr val="bg1">
                  <a:lumMod val="95000"/>
                </a:schemeClr>
              </a:solidFill>
              <a:latin typeface="Candara" panose="020E0502030303020204" pitchFamily="34" charset="0"/>
            </a:endParaRPr>
          </a:p>
          <a:p>
            <a:endParaRPr lang="en-US" dirty="0">
              <a:solidFill>
                <a:schemeClr val="bg1">
                  <a:lumMod val="95000"/>
                </a:schemeClr>
              </a:solidFill>
              <a:latin typeface="Candara" panose="020E0502030303020204" pitchFamily="34" charset="0"/>
            </a:endParaRPr>
          </a:p>
        </p:txBody>
      </p:sp>
      <p:pic>
        <p:nvPicPr>
          <p:cNvPr id="48132" name="Picture 4" descr="http://vintagegent.com/wp-content/uploads/2009/06/usa_label.jpg"/>
          <p:cNvPicPr>
            <a:picLocks noChangeAspect="1" noChangeArrowheads="1"/>
          </p:cNvPicPr>
          <p:nvPr/>
        </p:nvPicPr>
        <p:blipFill>
          <a:blip r:embed="rId2" cstate="print"/>
          <a:srcRect/>
          <a:stretch>
            <a:fillRect/>
          </a:stretch>
        </p:blipFill>
        <p:spPr bwMode="auto">
          <a:xfrm>
            <a:off x="10247180" y="533400"/>
            <a:ext cx="1603639" cy="1523999"/>
          </a:xfrm>
          <a:prstGeom prst="rect">
            <a:avLst/>
          </a:prstGeom>
          <a:noFill/>
        </p:spPr>
      </p:pic>
      <p:pic>
        <p:nvPicPr>
          <p:cNvPr id="11" name="Picture 2" descr="http://t3.gstatic.com/images?q=tbn:ANd9GcTNNy7SGaVJZX4omHdWOnjUp3wJOE053-ORzauVP50dtiYbHZI&amp;t=1&amp;usg=__GldpZiacUoE8uoJZuV-RLsANCAU="/>
          <p:cNvPicPr>
            <a:picLocks noChangeAspect="1" noChangeArrowheads="1"/>
          </p:cNvPicPr>
          <p:nvPr/>
        </p:nvPicPr>
        <p:blipFill>
          <a:blip r:embed="rId3" cstate="print"/>
          <a:srcRect/>
          <a:stretch>
            <a:fillRect/>
          </a:stretch>
        </p:blipFill>
        <p:spPr bwMode="auto">
          <a:xfrm>
            <a:off x="10185936" y="2945957"/>
            <a:ext cx="1524000" cy="1524000"/>
          </a:xfrm>
          <a:prstGeom prst="rect">
            <a:avLst/>
          </a:prstGeom>
          <a:noFill/>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7534" t="51542" r="47258" b="28557"/>
          <a:stretch/>
        </p:blipFill>
        <p:spPr>
          <a:xfrm>
            <a:off x="9401190" y="4888771"/>
            <a:ext cx="1569491" cy="1652096"/>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30718" t="29055" r="25765" b="36915"/>
          <a:stretch/>
        </p:blipFill>
        <p:spPr>
          <a:xfrm>
            <a:off x="569794" y="4078721"/>
            <a:ext cx="2238233" cy="2333768"/>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7368" t="21692" r="30807" b="42886"/>
          <a:stretch/>
        </p:blipFill>
        <p:spPr>
          <a:xfrm>
            <a:off x="98946" y="723900"/>
            <a:ext cx="2536052" cy="1937413"/>
          </a:xfrm>
          <a:prstGeom prst="rect">
            <a:avLst/>
          </a:prstGeom>
        </p:spPr>
      </p:pic>
    </p:spTree>
    <p:extLst>
      <p:ext uri="{BB962C8B-B14F-4D97-AF65-F5344CB8AC3E}">
        <p14:creationId xmlns:p14="http://schemas.microsoft.com/office/powerpoint/2010/main" val="32898659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ndara" panose="020E0502030303020204" pitchFamily="34" charset="0"/>
              </a:rPr>
              <a:t>Labeling for Wholesale-Meat</a:t>
            </a:r>
            <a:endParaRPr lang="en-US" dirty="0">
              <a:latin typeface="Candara" panose="020E0502030303020204" pitchFamily="34" charset="0"/>
            </a:endParaRPr>
          </a:p>
        </p:txBody>
      </p:sp>
      <p:sp>
        <p:nvSpPr>
          <p:cNvPr id="3" name="Content Placeholder 2"/>
          <p:cNvSpPr>
            <a:spLocks noGrp="1"/>
          </p:cNvSpPr>
          <p:nvPr>
            <p:ph idx="1"/>
          </p:nvPr>
        </p:nvSpPr>
        <p:spPr/>
        <p:txBody>
          <a:bodyPr/>
          <a:lstStyle/>
          <a:p>
            <a:r>
              <a:rPr lang="en-US" dirty="0" smtClean="0">
                <a:latin typeface="Candara" panose="020E0502030303020204" pitchFamily="34" charset="0"/>
              </a:rPr>
              <a:t>USDA Inspection Sticker</a:t>
            </a:r>
          </a:p>
          <a:p>
            <a:endParaRPr lang="en-US" dirty="0">
              <a:latin typeface="Candara" panose="020E0502030303020204" pitchFamily="34" charset="0"/>
            </a:endParaRPr>
          </a:p>
          <a:p>
            <a:endParaRPr lang="en-US" dirty="0" smtClean="0">
              <a:latin typeface="Candara" panose="020E0502030303020204" pitchFamily="34" charset="0"/>
            </a:endParaRPr>
          </a:p>
          <a:p>
            <a:endParaRPr lang="en-US" dirty="0">
              <a:latin typeface="Candara" panose="020E0502030303020204" pitchFamily="34" charset="0"/>
            </a:endParaRPr>
          </a:p>
          <a:p>
            <a:pPr marL="0" indent="0">
              <a:buNone/>
            </a:pPr>
            <a:endParaRPr lang="en-US" dirty="0" smtClean="0">
              <a:latin typeface="Candara" panose="020E0502030303020204" pitchFamily="34" charset="0"/>
            </a:endParaRPr>
          </a:p>
          <a:p>
            <a:r>
              <a:rPr lang="en-US" dirty="0" smtClean="0">
                <a:latin typeface="Candara" panose="020E0502030303020204" pitchFamily="34" charset="0"/>
              </a:rPr>
              <a:t>Safe Handling Instructions</a:t>
            </a:r>
          </a:p>
          <a:p>
            <a:r>
              <a:rPr lang="en-US" dirty="0" smtClean="0">
                <a:latin typeface="Candara" panose="020E0502030303020204" pitchFamily="34" charset="0"/>
              </a:rPr>
              <a:t>Farm Name</a:t>
            </a:r>
          </a:p>
          <a:p>
            <a:r>
              <a:rPr lang="en-US" dirty="0" smtClean="0">
                <a:latin typeface="Candara" panose="020E0502030303020204" pitchFamily="34" charset="0"/>
              </a:rPr>
              <a:t>Address</a:t>
            </a:r>
            <a:endParaRPr lang="en-US" dirty="0">
              <a:latin typeface="Candara" panose="020E0502030303020204" pitchFamily="34" charset="0"/>
            </a:endParaRPr>
          </a:p>
        </p:txBody>
      </p:sp>
      <p:pic>
        <p:nvPicPr>
          <p:cNvPr id="4" name="Picture 3"/>
          <p:cNvPicPr>
            <a:picLocks noChangeAspect="1"/>
          </p:cNvPicPr>
          <p:nvPr/>
        </p:nvPicPr>
        <p:blipFill>
          <a:blip r:embed="rId2"/>
          <a:stretch>
            <a:fillRect/>
          </a:stretch>
        </p:blipFill>
        <p:spPr>
          <a:xfrm>
            <a:off x="8687227" y="4153683"/>
            <a:ext cx="3333750" cy="2514600"/>
          </a:xfrm>
          <a:prstGeom prst="rect">
            <a:avLst/>
          </a:prstGeom>
        </p:spPr>
      </p:pic>
      <p:pic>
        <p:nvPicPr>
          <p:cNvPr id="5" name="Picture 4"/>
          <p:cNvPicPr>
            <a:picLocks noChangeAspect="1"/>
          </p:cNvPicPr>
          <p:nvPr/>
        </p:nvPicPr>
        <p:blipFill>
          <a:blip r:embed="rId3"/>
          <a:stretch>
            <a:fillRect/>
          </a:stretch>
        </p:blipFill>
        <p:spPr>
          <a:xfrm>
            <a:off x="5544972" y="1445525"/>
            <a:ext cx="2124999" cy="2266666"/>
          </a:xfrm>
          <a:prstGeom prst="rect">
            <a:avLst/>
          </a:prstGeom>
        </p:spPr>
      </p:pic>
      <p:sp>
        <p:nvSpPr>
          <p:cNvPr id="6" name="TextBox 5"/>
          <p:cNvSpPr txBox="1"/>
          <p:nvPr/>
        </p:nvSpPr>
        <p:spPr>
          <a:xfrm>
            <a:off x="4437477" y="6361018"/>
            <a:ext cx="4339988" cy="215444"/>
          </a:xfrm>
          <a:prstGeom prst="rect">
            <a:avLst/>
          </a:prstGeom>
          <a:noFill/>
        </p:spPr>
        <p:txBody>
          <a:bodyPr wrap="square" rtlCol="0">
            <a:spAutoFit/>
          </a:bodyPr>
          <a:lstStyle/>
          <a:p>
            <a:r>
              <a:rPr lang="en-US" sz="800" dirty="0" smtClean="0"/>
              <a:t>Picture Credit: USDA</a:t>
            </a:r>
            <a:endParaRPr lang="en-US" sz="800" dirty="0"/>
          </a:p>
        </p:txBody>
      </p:sp>
    </p:spTree>
    <p:extLst>
      <p:ext uri="{BB962C8B-B14F-4D97-AF65-F5344CB8AC3E}">
        <p14:creationId xmlns:p14="http://schemas.microsoft.com/office/powerpoint/2010/main" val="22514675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36570</TotalTime>
  <Words>1785</Words>
  <Application>Microsoft Office PowerPoint</Application>
  <PresentationFormat>Widescreen</PresentationFormat>
  <Paragraphs>275</Paragraphs>
  <Slides>50</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50</vt:i4>
      </vt:variant>
    </vt:vector>
  </HeadingPairs>
  <TitlesOfParts>
    <vt:vector size="57" baseType="lpstr">
      <vt:lpstr>Arial</vt:lpstr>
      <vt:lpstr>Arial, Helvetica, sans-serif</vt:lpstr>
      <vt:lpstr>Calibri</vt:lpstr>
      <vt:lpstr>Calibri Light</vt:lpstr>
      <vt:lpstr>Candara</vt:lpstr>
      <vt:lpstr>Segoe Print</vt:lpstr>
      <vt:lpstr>Office Theme</vt:lpstr>
      <vt:lpstr>PowerPoint Presentation</vt:lpstr>
      <vt:lpstr>Unit 4.2   Grading, Sorting, &amp; Labeling  This powerpoint presentation is a companion resource to the ‘Baskets to Pallets Teaching Manual’ available at smallfarms.cornell.edu    Please see ‘Module 4: Production’ for additional teaching resources.</vt:lpstr>
      <vt:lpstr>Production Module </vt:lpstr>
      <vt:lpstr>Why labels are important</vt:lpstr>
      <vt:lpstr>Labeling for Wholesale-Vegetables</vt:lpstr>
      <vt:lpstr>PowerPoint Presentation</vt:lpstr>
      <vt:lpstr>Wholesale Boxes</vt:lpstr>
      <vt:lpstr>Wholesale Produce Labeling</vt:lpstr>
      <vt:lpstr>Labeling for Wholesale-Meat</vt:lpstr>
      <vt:lpstr>Example Label-Meat</vt:lpstr>
      <vt:lpstr>Labeling-Meat Products-Packaged</vt:lpstr>
      <vt:lpstr>Other Labeling</vt:lpstr>
      <vt:lpstr>Label Making Activity</vt:lpstr>
      <vt:lpstr>Grading</vt:lpstr>
      <vt:lpstr>Why is grading important</vt:lpstr>
      <vt:lpstr>Meat</vt:lpstr>
      <vt:lpstr>Meat Grading</vt:lpstr>
      <vt:lpstr>Meat Grading </vt:lpstr>
      <vt:lpstr>Meat Grades</vt:lpstr>
      <vt:lpstr>More info</vt:lpstr>
      <vt:lpstr>Vegetables</vt:lpstr>
      <vt:lpstr>Vegetable Grading</vt:lpstr>
      <vt:lpstr>Why Grade Vegetables?</vt:lpstr>
      <vt:lpstr>Grading Vegetable Example</vt:lpstr>
      <vt:lpstr>Sweet Peppers example</vt:lpstr>
      <vt:lpstr>Sweet Peppers</vt:lpstr>
      <vt:lpstr>Sweet Peppers</vt:lpstr>
      <vt:lpstr>Sweet Pepper sizes-#1</vt:lpstr>
      <vt:lpstr>Pepper Boxes  </vt:lpstr>
      <vt:lpstr>PowerPoint Presentation</vt:lpstr>
      <vt:lpstr>Buyers Specifications</vt:lpstr>
      <vt:lpstr>Things to remember</vt:lpstr>
      <vt:lpstr>Buyers </vt:lpstr>
      <vt:lpstr>Example Grading Requirements for Produce</vt:lpstr>
      <vt:lpstr>Packaging</vt:lpstr>
      <vt:lpstr>Importance of Packaging</vt:lpstr>
      <vt:lpstr>Packaging Examples in wholesale</vt:lpstr>
      <vt:lpstr>Packaging Examples in wholesale</vt:lpstr>
      <vt:lpstr>Packaging</vt:lpstr>
      <vt:lpstr>How Local is Local?</vt:lpstr>
      <vt:lpstr>Need to learn more about ‘local’ definitions and bounds</vt:lpstr>
      <vt:lpstr>NY State “Local” examples</vt:lpstr>
      <vt:lpstr>Your Standard Packaging and Grading</vt:lpstr>
      <vt:lpstr>Pallet Stacking </vt:lpstr>
      <vt:lpstr>Pallet Stacking</vt:lpstr>
      <vt:lpstr>Good Stacking Job</vt:lpstr>
      <vt:lpstr>Bad stacking Job</vt:lpstr>
      <vt:lpstr>Pallet Stacking Activity Option</vt:lpstr>
      <vt:lpstr>Review</vt:lpstr>
      <vt:lpstr>Questions</vt:lpstr>
    </vt:vector>
  </TitlesOfParts>
  <Company>Cornell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Sparking a Wholesale Revolution:  Preparing Small and Mid-size Farmers to Enter Larger Markets</dc:title>
  <dc:creator>Violet W. Stone</dc:creator>
  <cp:lastModifiedBy>Violet W. Stone</cp:lastModifiedBy>
  <cp:revision>85</cp:revision>
  <cp:lastPrinted>2016-03-15T20:17:20Z</cp:lastPrinted>
  <dcterms:created xsi:type="dcterms:W3CDTF">2015-09-14T18:57:08Z</dcterms:created>
  <dcterms:modified xsi:type="dcterms:W3CDTF">2016-04-19T13:34:13Z</dcterms:modified>
</cp:coreProperties>
</file>