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1" r:id="rId2"/>
    <p:sldId id="257" r:id="rId3"/>
    <p:sldId id="263" r:id="rId4"/>
    <p:sldId id="264" r:id="rId5"/>
    <p:sldId id="267" r:id="rId6"/>
    <p:sldId id="265" r:id="rId7"/>
    <p:sldId id="266" r:id="rId8"/>
    <p:sldId id="268" r:id="rId9"/>
    <p:sldId id="269"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3F54"/>
    <a:srgbClr val="D0B6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470" autoAdjust="0"/>
  </p:normalViewPr>
  <p:slideViewPr>
    <p:cSldViewPr snapToGrid="0">
      <p:cViewPr varScale="1">
        <p:scale>
          <a:sx n="68" d="100"/>
          <a:sy n="68" d="100"/>
        </p:scale>
        <p:origin x="78" y="7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AF54B-D770-4DAD-BDF4-9137E17B9971}" type="datetimeFigureOut">
              <a:rPr lang="en-US" smtClean="0"/>
              <a:t>4/13/2016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9714F-2ABF-4411-84C1-CBC0749D4233}" type="slidenum">
              <a:rPr lang="en-US" smtClean="0"/>
              <a:t>‹#›</a:t>
            </a:fld>
            <a:endParaRPr lang="en-US"/>
          </a:p>
        </p:txBody>
      </p:sp>
    </p:spTree>
    <p:extLst>
      <p:ext uri="{BB962C8B-B14F-4D97-AF65-F5344CB8AC3E}">
        <p14:creationId xmlns:p14="http://schemas.microsoft.com/office/powerpoint/2010/main" val="3175998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1</a:t>
            </a:fld>
            <a:endParaRPr lang="en-US"/>
          </a:p>
        </p:txBody>
      </p:sp>
    </p:spTree>
    <p:extLst>
      <p:ext uri="{BB962C8B-B14F-4D97-AF65-F5344CB8AC3E}">
        <p14:creationId xmlns:p14="http://schemas.microsoft.com/office/powerpoint/2010/main" val="1626774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scheduling needs to take all factors into account, and to do so well in advance. Plan this part out fully before making a decision. </a:t>
            </a:r>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10</a:t>
            </a:fld>
            <a:endParaRPr lang="en-US"/>
          </a:p>
        </p:txBody>
      </p:sp>
    </p:spTree>
    <p:extLst>
      <p:ext uri="{BB962C8B-B14F-4D97-AF65-F5344CB8AC3E}">
        <p14:creationId xmlns:p14="http://schemas.microsoft.com/office/powerpoint/2010/main" val="690703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2</a:t>
            </a:fld>
            <a:endParaRPr lang="en-US"/>
          </a:p>
        </p:txBody>
      </p:sp>
    </p:spTree>
    <p:extLst>
      <p:ext uri="{BB962C8B-B14F-4D97-AF65-F5344CB8AC3E}">
        <p14:creationId xmlns:p14="http://schemas.microsoft.com/office/powerpoint/2010/main" val="35259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Consistency starts with a good crop plan which allows for adequate harvest week after week </a:t>
            </a:r>
          </a:p>
          <a:p>
            <a:r>
              <a:rPr lang="en-US" dirty="0" smtClean="0"/>
              <a:t>The</a:t>
            </a:r>
            <a:r>
              <a:rPr lang="en-US" baseline="0" dirty="0" smtClean="0"/>
              <a:t> plan needs to take into account which varieties are suitable at different points in the season, needs to include timely seeding and transplanting (if applicable)</a:t>
            </a:r>
          </a:p>
          <a:p>
            <a:r>
              <a:rPr lang="en-US" baseline="0" dirty="0" smtClean="0"/>
              <a:t>Transplants need to consistently be of extremely high quality to maintain yields.</a:t>
            </a:r>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3</a:t>
            </a:fld>
            <a:endParaRPr lang="en-US"/>
          </a:p>
        </p:txBody>
      </p:sp>
    </p:spTree>
    <p:extLst>
      <p:ext uri="{BB962C8B-B14F-4D97-AF65-F5344CB8AC3E}">
        <p14:creationId xmlns:p14="http://schemas.microsoft.com/office/powerpoint/2010/main" val="385053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Consistency and optimum yield relies heavily on best management practices. Crops need</a:t>
            </a:r>
            <a:r>
              <a:rPr lang="en-US" baseline="0" dirty="0" smtClean="0"/>
              <a:t> to be given the right environment to thrive; pruned, trained, and spaced properly for optimum growth; and protected from insect, disease and weed pressure. </a:t>
            </a:r>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4</a:t>
            </a:fld>
            <a:endParaRPr lang="en-US"/>
          </a:p>
        </p:txBody>
      </p:sp>
    </p:spTree>
    <p:extLst>
      <p:ext uri="{BB962C8B-B14F-4D97-AF65-F5344CB8AC3E}">
        <p14:creationId xmlns:p14="http://schemas.microsoft.com/office/powerpoint/2010/main" val="260287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Wet</a:t>
            </a:r>
            <a:r>
              <a:rPr lang="en-US" baseline="0" dirty="0" smtClean="0"/>
              <a:t> crops: Fresh greens, broccoli, cabbage, cauliflower, green onions, sweet corn, roots with tops on. </a:t>
            </a:r>
          </a:p>
          <a:p>
            <a:r>
              <a:rPr lang="en-US" baseline="0" dirty="0" smtClean="0"/>
              <a:t>Dry crops: All </a:t>
            </a:r>
            <a:r>
              <a:rPr lang="en-US" baseline="0" dirty="0" err="1" smtClean="0"/>
              <a:t>solanaceae</a:t>
            </a:r>
            <a:r>
              <a:rPr lang="en-US" baseline="0" dirty="0" smtClean="0"/>
              <a:t>, green beans, onions, winter squash, and garlic</a:t>
            </a:r>
          </a:p>
          <a:p>
            <a:r>
              <a:rPr lang="en-US" baseline="0" dirty="0" smtClean="0"/>
              <a:t>Other topics of discussion: What is optimum harvest time for wholesale markets? Is it the same as when harvesting for retail?</a:t>
            </a:r>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5</a:t>
            </a:fld>
            <a:endParaRPr lang="en-US"/>
          </a:p>
        </p:txBody>
      </p:sp>
    </p:spTree>
    <p:extLst>
      <p:ext uri="{BB962C8B-B14F-4D97-AF65-F5344CB8AC3E}">
        <p14:creationId xmlns:p14="http://schemas.microsoft.com/office/powerpoint/2010/main" val="270456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greatest expenses or areas</a:t>
            </a:r>
            <a:r>
              <a:rPr lang="en-US" baseline="0" dirty="0" smtClean="0"/>
              <a:t> of greatest quality loss comes in removing or failing to remove field heat. Harvesting early can reduce the temperature of crops by up to 20 degrees over later harvests. </a:t>
            </a:r>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6</a:t>
            </a:fld>
            <a:endParaRPr lang="en-US"/>
          </a:p>
        </p:txBody>
      </p:sp>
    </p:spTree>
    <p:extLst>
      <p:ext uri="{BB962C8B-B14F-4D97-AF65-F5344CB8AC3E}">
        <p14:creationId xmlns:p14="http://schemas.microsoft.com/office/powerpoint/2010/main" val="364338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Loss of initial or longer-term quality</a:t>
            </a:r>
          </a:p>
          <a:p>
            <a:pPr marL="0" indent="0">
              <a:buNone/>
            </a:pPr>
            <a:r>
              <a:rPr lang="en-US" dirty="0" smtClean="0"/>
              <a:t>Dramatic loss in storability</a:t>
            </a:r>
          </a:p>
          <a:p>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7</a:t>
            </a:fld>
            <a:endParaRPr lang="en-US"/>
          </a:p>
        </p:txBody>
      </p:sp>
    </p:spTree>
    <p:extLst>
      <p:ext uri="{BB962C8B-B14F-4D97-AF65-F5344CB8AC3E}">
        <p14:creationId xmlns:p14="http://schemas.microsoft.com/office/powerpoint/2010/main" val="1141063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8</a:t>
            </a:fld>
            <a:endParaRPr lang="en-US"/>
          </a:p>
        </p:txBody>
      </p:sp>
    </p:spTree>
    <p:extLst>
      <p:ext uri="{BB962C8B-B14F-4D97-AF65-F5344CB8AC3E}">
        <p14:creationId xmlns:p14="http://schemas.microsoft.com/office/powerpoint/2010/main" val="240923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Post-harvest</a:t>
            </a:r>
            <a:r>
              <a:rPr lang="en-US" baseline="0" dirty="0" smtClean="0"/>
              <a:t> cooling is one of the primary factors affecting the storability of crops. In order to deliver product which consistently stores its best (and is marketable as long as possible) proper cooling is essential. </a:t>
            </a:r>
            <a:endParaRPr lang="en-US" dirty="0"/>
          </a:p>
        </p:txBody>
      </p:sp>
      <p:sp>
        <p:nvSpPr>
          <p:cNvPr id="4" name="Slide Number Placeholder 3"/>
          <p:cNvSpPr>
            <a:spLocks noGrp="1"/>
          </p:cNvSpPr>
          <p:nvPr>
            <p:ph type="sldNum" sz="quarter" idx="10"/>
          </p:nvPr>
        </p:nvSpPr>
        <p:spPr/>
        <p:txBody>
          <a:bodyPr/>
          <a:lstStyle/>
          <a:p>
            <a:fld id="{5299714F-2ABF-4411-84C1-CBC0749D4233}" type="slidenum">
              <a:rPr lang="en-US" smtClean="0"/>
              <a:t>9</a:t>
            </a:fld>
            <a:endParaRPr lang="en-US"/>
          </a:p>
        </p:txBody>
      </p:sp>
    </p:spTree>
    <p:extLst>
      <p:ext uri="{BB962C8B-B14F-4D97-AF65-F5344CB8AC3E}">
        <p14:creationId xmlns:p14="http://schemas.microsoft.com/office/powerpoint/2010/main" val="376460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057BF1-0CEE-48D2-A723-5122B9D5415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143217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57BF1-0CEE-48D2-A723-5122B9D5415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193720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57BF1-0CEE-48D2-A723-5122B9D5415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89183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57BF1-0CEE-48D2-A723-5122B9D5415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139738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057BF1-0CEE-48D2-A723-5122B9D54153}" type="datetimeFigureOut">
              <a:rPr lang="en-US" smtClean="0"/>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64664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057BF1-0CEE-48D2-A723-5122B9D54153}" type="datetimeFigureOut">
              <a:rPr lang="en-US" smtClean="0"/>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13529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057BF1-0CEE-48D2-A723-5122B9D54153}" type="datetimeFigureOut">
              <a:rPr lang="en-US" smtClean="0"/>
              <a:t>4/13/2016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361635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057BF1-0CEE-48D2-A723-5122B9D54153}" type="datetimeFigureOut">
              <a:rPr lang="en-US" smtClean="0"/>
              <a:t>4/13/2016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0651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57BF1-0CEE-48D2-A723-5122B9D54153}" type="datetimeFigureOut">
              <a:rPr lang="en-US" smtClean="0"/>
              <a:t>4/13/2016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90302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57BF1-0CEE-48D2-A723-5122B9D54153}" type="datetimeFigureOut">
              <a:rPr lang="en-US" smtClean="0"/>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426037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57BF1-0CEE-48D2-A723-5122B9D54153}" type="datetimeFigureOut">
              <a:rPr lang="en-US" smtClean="0"/>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80540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0B69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57BF1-0CEE-48D2-A723-5122B9D54153}" type="datetimeFigureOut">
              <a:rPr lang="en-US" smtClean="0"/>
              <a:t>4/13/2016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72019-8978-4D77-8A54-C31459B2F632}" type="slidenum">
              <a:rPr lang="en-US" smtClean="0"/>
              <a:t>‹#›</a:t>
            </a:fld>
            <a:endParaRPr lang="en-US"/>
          </a:p>
        </p:txBody>
      </p:sp>
    </p:spTree>
    <p:extLst>
      <p:ext uri="{BB962C8B-B14F-4D97-AF65-F5344CB8AC3E}">
        <p14:creationId xmlns:p14="http://schemas.microsoft.com/office/powerpoint/2010/main" val="388390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33F54"/>
        </a:solidFill>
        <a:effectLst/>
      </p:bgPr>
    </p:bg>
    <p:spTree>
      <p:nvGrpSpPr>
        <p:cNvPr id="1" name=""/>
        <p:cNvGrpSpPr/>
        <p:nvPr/>
      </p:nvGrpSpPr>
      <p:grpSpPr>
        <a:xfrm>
          <a:off x="0" y="0"/>
          <a:ext cx="0" cy="0"/>
          <a:chOff x="0" y="0"/>
          <a:chExt cx="0" cy="0"/>
        </a:xfrm>
      </p:grpSpPr>
      <p:sp>
        <p:nvSpPr>
          <p:cNvPr id="20" name="TextBox 19"/>
          <p:cNvSpPr txBox="1"/>
          <p:nvPr/>
        </p:nvSpPr>
        <p:spPr>
          <a:xfrm>
            <a:off x="111510" y="5778152"/>
            <a:ext cx="8018979" cy="987697"/>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533" y="5835370"/>
            <a:ext cx="1011346" cy="8989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497" y="5541413"/>
            <a:ext cx="1623587" cy="105228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6073" y="6022936"/>
            <a:ext cx="2498009" cy="707882"/>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8669" b="6739"/>
          <a:stretch/>
        </p:blipFill>
        <p:spPr>
          <a:xfrm>
            <a:off x="8215044" y="3442784"/>
            <a:ext cx="3858635" cy="332306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r="15102"/>
          <a:stretch/>
        </p:blipFill>
        <p:spPr>
          <a:xfrm>
            <a:off x="8204206" y="119798"/>
            <a:ext cx="3869473" cy="325492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7013" y="5826039"/>
            <a:ext cx="1300663" cy="910584"/>
          </a:xfrm>
          <a:prstGeom prst="rect">
            <a:avLst/>
          </a:prstGeom>
        </p:spPr>
      </p:pic>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b="9783"/>
          <a:stretch/>
        </p:blipFill>
        <p:spPr>
          <a:xfrm>
            <a:off x="111508" y="119798"/>
            <a:ext cx="8020619" cy="4112904"/>
          </a:xfrm>
          <a:prstGeom prst="rect">
            <a:avLst/>
          </a:prstGeom>
        </p:spPr>
      </p:pic>
      <p:sp>
        <p:nvSpPr>
          <p:cNvPr id="25" name="TextBox 24"/>
          <p:cNvSpPr txBox="1"/>
          <p:nvPr/>
        </p:nvSpPr>
        <p:spPr>
          <a:xfrm>
            <a:off x="108370" y="4232702"/>
            <a:ext cx="8020619" cy="1538883"/>
          </a:xfrm>
          <a:prstGeom prst="rect">
            <a:avLst/>
          </a:prstGeom>
          <a:solidFill>
            <a:srgbClr val="D0B693"/>
          </a:solidFill>
        </p:spPr>
        <p:txBody>
          <a:bodyPr wrap="square" rtlCol="0">
            <a:spAutoFit/>
          </a:bodyPr>
          <a:lstStyle/>
          <a:p>
            <a:pPr algn="ctr"/>
            <a:r>
              <a:rPr lang="en-US" sz="800" b="1" spc="-150" dirty="0" smtClean="0">
                <a:latin typeface="Segoe Print" panose="02000600000000000000" pitchFamily="2" charset="0"/>
              </a:rPr>
              <a:t/>
            </a:r>
            <a:br>
              <a:rPr lang="en-US" sz="800" b="1" spc="-150" dirty="0" smtClean="0">
                <a:latin typeface="Segoe Print" panose="02000600000000000000" pitchFamily="2" charset="0"/>
              </a:rPr>
            </a:br>
            <a:r>
              <a:rPr lang="en-US" sz="2800" b="1" spc="-150" dirty="0" smtClean="0">
                <a:latin typeface="Segoe Print" panose="02000600000000000000" pitchFamily="2" charset="0"/>
              </a:rPr>
              <a:t>16 </a:t>
            </a:r>
            <a:r>
              <a:rPr lang="en-US" sz="2800" b="1" spc="-150" dirty="0">
                <a:latin typeface="Segoe Print" panose="02000600000000000000" pitchFamily="2" charset="0"/>
              </a:rPr>
              <a:t>Lesson Plans </a:t>
            </a:r>
            <a:r>
              <a:rPr lang="en-US" sz="2000" b="1" spc="-150" dirty="0">
                <a:latin typeface="Segoe Print" panose="02000600000000000000" pitchFamily="2" charset="0"/>
              </a:rPr>
              <a:t>to</a:t>
            </a:r>
            <a:r>
              <a:rPr lang="en-US" sz="2800" b="1" spc="-150" dirty="0">
                <a:latin typeface="Segoe Print" panose="02000600000000000000" pitchFamily="2" charset="0"/>
              </a:rPr>
              <a:t> Prepare Small </a:t>
            </a:r>
            <a:r>
              <a:rPr lang="en-US" sz="2000" b="1" spc="-150" dirty="0">
                <a:latin typeface="Segoe Print" panose="02000600000000000000" pitchFamily="2" charset="0"/>
              </a:rPr>
              <a:t>and</a:t>
            </a:r>
            <a:r>
              <a:rPr lang="en-US" sz="2800" b="1" spc="-150" dirty="0">
                <a:latin typeface="Segoe Print" panose="02000600000000000000" pitchFamily="2" charset="0"/>
              </a:rPr>
              <a:t> Mid-scale </a:t>
            </a:r>
          </a:p>
          <a:p>
            <a:pPr algn="ctr"/>
            <a:r>
              <a:rPr lang="en-US" sz="2800" b="1" spc="-150" dirty="0">
                <a:latin typeface="Segoe Print" panose="02000600000000000000" pitchFamily="2" charset="0"/>
              </a:rPr>
              <a:t>Farmers </a:t>
            </a:r>
            <a:r>
              <a:rPr lang="en-US" sz="2000" b="1" spc="-150" dirty="0">
                <a:latin typeface="Segoe Print" panose="02000600000000000000" pitchFamily="2" charset="0"/>
              </a:rPr>
              <a:t>to</a:t>
            </a:r>
            <a:r>
              <a:rPr lang="en-US" sz="2800" b="1" spc="-150" dirty="0">
                <a:latin typeface="Segoe Print" panose="02000600000000000000" pitchFamily="2" charset="0"/>
              </a:rPr>
              <a:t> Enter Food Hubs, Groceries</a:t>
            </a:r>
            <a:r>
              <a:rPr lang="en-US" sz="2800" b="1" spc="-150" dirty="0" smtClean="0">
                <a:latin typeface="Segoe Print" panose="02000600000000000000" pitchFamily="2" charset="0"/>
              </a:rPr>
              <a:t>, Restaurants </a:t>
            </a:r>
            <a:r>
              <a:rPr lang="en-US" sz="2000" b="1" spc="-150" dirty="0">
                <a:latin typeface="Segoe Print" panose="02000600000000000000" pitchFamily="2" charset="0"/>
              </a:rPr>
              <a:t>and</a:t>
            </a:r>
            <a:r>
              <a:rPr lang="en-US" sz="2800" b="1" spc="-150" dirty="0">
                <a:latin typeface="Segoe Print" panose="02000600000000000000" pitchFamily="2" charset="0"/>
              </a:rPr>
              <a:t> </a:t>
            </a:r>
            <a:r>
              <a:rPr lang="en-US" sz="2800" b="1" spc="-150" dirty="0" smtClean="0">
                <a:latin typeface="Segoe Print" panose="02000600000000000000" pitchFamily="2" charset="0"/>
              </a:rPr>
              <a:t>Cooperatives</a:t>
            </a:r>
          </a:p>
          <a:p>
            <a:pPr algn="ctr"/>
            <a:endParaRPr lang="en-US" sz="200" b="1" spc="-150" dirty="0">
              <a:latin typeface="Segoe Print" panose="02000600000000000000" pitchFamily="2" charset="0"/>
            </a:endParaRPr>
          </a:p>
        </p:txBody>
      </p:sp>
    </p:spTree>
    <p:extLst>
      <p:ext uri="{BB962C8B-B14F-4D97-AF65-F5344CB8AC3E}">
        <p14:creationId xmlns:p14="http://schemas.microsoft.com/office/powerpoint/2010/main" val="1385414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your deliveries: </a:t>
            </a:r>
            <a:endParaRPr lang="en-US" dirty="0"/>
          </a:p>
        </p:txBody>
      </p:sp>
      <p:sp>
        <p:nvSpPr>
          <p:cNvPr id="3" name="Content Placeholder 2"/>
          <p:cNvSpPr>
            <a:spLocks noGrp="1"/>
          </p:cNvSpPr>
          <p:nvPr>
            <p:ph idx="1"/>
          </p:nvPr>
        </p:nvSpPr>
        <p:spPr/>
        <p:txBody>
          <a:bodyPr/>
          <a:lstStyle/>
          <a:p>
            <a:pPr marL="0" indent="0">
              <a:buNone/>
            </a:pPr>
            <a:r>
              <a:rPr lang="en-US" sz="4000" dirty="0" smtClean="0"/>
              <a:t>Consider:</a:t>
            </a:r>
          </a:p>
          <a:p>
            <a:pPr marL="0" indent="0">
              <a:buNone/>
            </a:pPr>
            <a:endParaRPr lang="en-US" sz="1000" dirty="0" smtClean="0"/>
          </a:p>
          <a:p>
            <a:r>
              <a:rPr lang="en-US" sz="4000" dirty="0" smtClean="0"/>
              <a:t>Buyer needs</a:t>
            </a:r>
          </a:p>
          <a:p>
            <a:r>
              <a:rPr lang="en-US" sz="4000" dirty="0" smtClean="0"/>
              <a:t>Labor capacity of farm</a:t>
            </a:r>
          </a:p>
          <a:p>
            <a:r>
              <a:rPr lang="en-US" sz="4000" dirty="0" smtClean="0"/>
              <a:t>Storage/infrastructure capacity of farm</a:t>
            </a:r>
          </a:p>
          <a:p>
            <a:r>
              <a:rPr lang="en-US" sz="4000" dirty="0" smtClean="0"/>
              <a:t>Transportation capacity of farm</a:t>
            </a:r>
          </a:p>
          <a:p>
            <a:endParaRPr lang="en-US" dirty="0"/>
          </a:p>
        </p:txBody>
      </p:sp>
    </p:spTree>
    <p:extLst>
      <p:ext uri="{BB962C8B-B14F-4D97-AF65-F5344CB8AC3E}">
        <p14:creationId xmlns:p14="http://schemas.microsoft.com/office/powerpoint/2010/main" val="3228593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180" y="294521"/>
            <a:ext cx="5478966" cy="6371165"/>
          </a:xfrm>
        </p:spPr>
        <p:txBody>
          <a:bodyPr>
            <a:normAutofit fontScale="90000"/>
          </a:bodyPr>
          <a:lstStyle/>
          <a:p>
            <a:pPr algn="l"/>
            <a:r>
              <a:rPr lang="en-US" sz="2700" dirty="0" smtClean="0">
                <a:latin typeface="Candara" panose="020E0502030303020204" pitchFamily="34" charset="0"/>
              </a:rPr>
              <a:t/>
            </a:r>
            <a:br>
              <a:rPr lang="en-US" sz="2700" dirty="0" smtClean="0">
                <a:latin typeface="Candara" panose="020E0502030303020204" pitchFamily="34" charset="0"/>
              </a:rPr>
            </a:br>
            <a:r>
              <a:rPr lang="en-US" sz="2700" dirty="0" smtClean="0">
                <a:latin typeface="Candara" panose="020E0502030303020204" pitchFamily="34" charset="0"/>
              </a:rPr>
              <a:t/>
            </a:r>
            <a:br>
              <a:rPr lang="en-US" sz="2700" dirty="0" smtClean="0">
                <a:latin typeface="Candara" panose="020E0502030303020204" pitchFamily="34" charset="0"/>
              </a:rPr>
            </a:br>
            <a:r>
              <a:rPr lang="en-US" sz="2700" dirty="0">
                <a:latin typeface="Candara" panose="020E0502030303020204" pitchFamily="34" charset="0"/>
              </a:rPr>
              <a:t/>
            </a:r>
            <a:br>
              <a:rPr lang="en-US" sz="2700" dirty="0">
                <a:latin typeface="Candara" panose="020E0502030303020204" pitchFamily="34" charset="0"/>
              </a:rPr>
            </a:br>
            <a:r>
              <a:rPr lang="en-US" sz="2700" dirty="0" smtClean="0">
                <a:latin typeface="Candara" panose="020E0502030303020204" pitchFamily="34" charset="0"/>
              </a:rPr>
              <a:t/>
            </a:r>
            <a:br>
              <a:rPr lang="en-US" sz="2700" dirty="0" smtClean="0">
                <a:latin typeface="Candara" panose="020E0502030303020204" pitchFamily="34" charset="0"/>
              </a:rPr>
            </a:br>
            <a:r>
              <a:rPr lang="en-US" sz="2700" dirty="0" smtClean="0">
                <a:latin typeface="Candara" panose="020E0502030303020204" pitchFamily="34" charset="0"/>
              </a:rPr>
              <a:t/>
            </a:r>
            <a:br>
              <a:rPr lang="en-US" sz="2700" dirty="0" smtClean="0">
                <a:latin typeface="Candara" panose="020E0502030303020204" pitchFamily="34" charset="0"/>
              </a:rPr>
            </a:br>
            <a:r>
              <a:rPr lang="en-US" sz="2700" dirty="0">
                <a:latin typeface="Candara" panose="020E0502030303020204" pitchFamily="34" charset="0"/>
              </a:rPr>
              <a:t/>
            </a:r>
            <a:br>
              <a:rPr lang="en-US" sz="2700" dirty="0">
                <a:latin typeface="Candara" panose="020E0502030303020204" pitchFamily="34" charset="0"/>
              </a:rPr>
            </a:br>
            <a:r>
              <a:rPr lang="en-US" sz="2700" dirty="0" smtClean="0">
                <a:latin typeface="Candara" panose="020E0502030303020204" pitchFamily="34" charset="0"/>
              </a:rPr>
              <a:t/>
            </a:r>
            <a:br>
              <a:rPr lang="en-US" sz="2700" dirty="0" smtClean="0">
                <a:latin typeface="Candara" panose="020E0502030303020204" pitchFamily="34" charset="0"/>
              </a:rPr>
            </a:br>
            <a:r>
              <a:rPr lang="en-US" sz="2700" dirty="0">
                <a:latin typeface="Candara" panose="020E0502030303020204" pitchFamily="34" charset="0"/>
              </a:rPr>
              <a:t/>
            </a:r>
            <a:br>
              <a:rPr lang="en-US" sz="2700" dirty="0">
                <a:latin typeface="Candara" panose="020E0502030303020204" pitchFamily="34" charset="0"/>
              </a:rPr>
            </a:br>
            <a:r>
              <a:rPr lang="en-US" sz="2700" dirty="0" smtClean="0">
                <a:latin typeface="Candara" panose="020E0502030303020204" pitchFamily="34" charset="0"/>
              </a:rPr>
              <a:t/>
            </a:r>
            <a:br>
              <a:rPr lang="en-US" sz="2700" dirty="0" smtClean="0">
                <a:latin typeface="Candara" panose="020E0502030303020204" pitchFamily="34" charset="0"/>
              </a:rPr>
            </a:br>
            <a:r>
              <a:rPr lang="en-US" sz="2700" dirty="0">
                <a:latin typeface="Candara" panose="020E0502030303020204" pitchFamily="34" charset="0"/>
              </a:rPr>
              <a:t/>
            </a:r>
            <a:br>
              <a:rPr lang="en-US" sz="2700" dirty="0">
                <a:latin typeface="Candara" panose="020E0502030303020204" pitchFamily="34" charset="0"/>
              </a:rPr>
            </a:br>
            <a:r>
              <a:rPr lang="en-US" sz="2700" dirty="0" smtClean="0">
                <a:latin typeface="Candara" panose="020E0502030303020204" pitchFamily="34" charset="0"/>
              </a:rPr>
              <a:t/>
            </a:r>
            <a:br>
              <a:rPr lang="en-US" sz="2700" dirty="0" smtClean="0">
                <a:latin typeface="Candara" panose="020E0502030303020204" pitchFamily="34" charset="0"/>
              </a:rPr>
            </a:br>
            <a:r>
              <a:rPr lang="en-US" sz="2700" dirty="0">
                <a:latin typeface="Candara" panose="020E0502030303020204" pitchFamily="34" charset="0"/>
              </a:rPr>
              <a:t/>
            </a:r>
            <a:br>
              <a:rPr lang="en-US" sz="2700" dirty="0">
                <a:latin typeface="Candara" panose="020E0502030303020204" pitchFamily="34" charset="0"/>
              </a:rPr>
            </a:br>
            <a:r>
              <a:rPr lang="en-US" dirty="0" smtClean="0">
                <a:latin typeface="Candara" panose="020E0502030303020204" pitchFamily="34" charset="0"/>
              </a:rPr>
              <a:t/>
            </a:r>
            <a:br>
              <a:rPr lang="en-US" dirty="0" smtClean="0">
                <a:latin typeface="Candara" panose="020E0502030303020204" pitchFamily="34" charset="0"/>
              </a:rPr>
            </a:br>
            <a:r>
              <a:rPr lang="en-US" dirty="0" smtClean="0">
                <a:latin typeface="Candara" panose="020E0502030303020204" pitchFamily="34" charset="0"/>
              </a:rPr>
              <a:t/>
            </a:r>
            <a:br>
              <a:rPr lang="en-US" dirty="0" smtClean="0">
                <a:latin typeface="Candara" panose="020E0502030303020204" pitchFamily="34" charset="0"/>
              </a:rPr>
            </a:br>
            <a:r>
              <a:rPr lang="en-US" dirty="0">
                <a:latin typeface="Candara" panose="020E0502030303020204" pitchFamily="34" charset="0"/>
              </a:rPr>
              <a:t/>
            </a:r>
            <a:br>
              <a:rPr lang="en-US" dirty="0">
                <a:latin typeface="Candara" panose="020E0502030303020204" pitchFamily="34" charset="0"/>
              </a:rPr>
            </a:br>
            <a:r>
              <a:rPr lang="en-US" sz="4000" dirty="0" smtClean="0">
                <a:latin typeface="Candara" panose="020E0502030303020204" pitchFamily="34" charset="0"/>
              </a:rPr>
              <a:t>Module 4.1a</a:t>
            </a:r>
            <a:r>
              <a:rPr lang="en-US" dirty="0" smtClean="0">
                <a:latin typeface="Candara" panose="020E0502030303020204" pitchFamily="34" charset="0"/>
              </a:rPr>
              <a:t/>
            </a:r>
            <a:br>
              <a:rPr lang="en-US" dirty="0" smtClean="0">
                <a:latin typeface="Candara" panose="020E0502030303020204" pitchFamily="34" charset="0"/>
              </a:rPr>
            </a:br>
            <a:r>
              <a:rPr lang="en-US" b="1" dirty="0" smtClean="0">
                <a:latin typeface="Candara" panose="020E0502030303020204" pitchFamily="34" charset="0"/>
              </a:rPr>
              <a:t>Uniformity, Consistency and Scheduling of Vegetable Crops</a:t>
            </a:r>
            <a:r>
              <a:rPr lang="en-US" dirty="0" smtClean="0">
                <a:latin typeface="Candara" panose="020E0502030303020204" pitchFamily="34" charset="0"/>
              </a:rPr>
              <a:t/>
            </a:r>
            <a:br>
              <a:rPr lang="en-US" dirty="0" smtClean="0">
                <a:latin typeface="Candara" panose="020E0502030303020204" pitchFamily="34" charset="0"/>
              </a:rPr>
            </a:br>
            <a:r>
              <a:rPr lang="en-US" dirty="0">
                <a:latin typeface="Candara" panose="020E0502030303020204" pitchFamily="34" charset="0"/>
              </a:rPr>
              <a:t/>
            </a:r>
            <a:br>
              <a:rPr lang="en-US" dirty="0">
                <a:latin typeface="Candara" panose="020E0502030303020204" pitchFamily="34" charset="0"/>
              </a:rPr>
            </a:br>
            <a:r>
              <a:rPr lang="en-US" sz="2200" i="1" dirty="0" smtClean="0">
                <a:latin typeface="Candara" panose="020E0502030303020204" pitchFamily="34" charset="0"/>
              </a:rPr>
              <a:t>This </a:t>
            </a:r>
            <a:r>
              <a:rPr lang="en-US" sz="2200" i="1" dirty="0" err="1" smtClean="0">
                <a:latin typeface="Candara" panose="020E0502030303020204" pitchFamily="34" charset="0"/>
              </a:rPr>
              <a:t>powerpoint</a:t>
            </a:r>
            <a:r>
              <a:rPr lang="en-US" sz="2200" i="1" dirty="0" smtClean="0">
                <a:latin typeface="Candara" panose="020E0502030303020204" pitchFamily="34" charset="0"/>
              </a:rPr>
              <a:t> presentation is a companion resource to the </a:t>
            </a:r>
            <a:r>
              <a:rPr lang="en-US" sz="2200" i="1" dirty="0" smtClean="0">
                <a:latin typeface="Candara" panose="020E0502030303020204" pitchFamily="34" charset="0"/>
              </a:rPr>
              <a:t>‘Baskets to Pallets Teaching Manual” available at smallfarms.cormel</a:t>
            </a:r>
            <a:r>
              <a:rPr lang="en-US" sz="2200" i="1" dirty="0" smtClean="0">
                <a:latin typeface="Candara" panose="020E0502030303020204" pitchFamily="34" charset="0"/>
              </a:rPr>
              <a:t>l.edu </a:t>
            </a:r>
            <a:r>
              <a:rPr lang="en-US" sz="2200" i="1" dirty="0" smtClean="0">
                <a:latin typeface="Candara" panose="020E0502030303020204" pitchFamily="34" charset="0"/>
              </a:rPr>
              <a:t> </a:t>
            </a:r>
            <a:r>
              <a:rPr lang="en-US" sz="2200" i="1" dirty="0" smtClean="0">
                <a:latin typeface="Candara" panose="020E0502030303020204" pitchFamily="34" charset="0"/>
              </a:rPr>
              <a:t/>
            </a:r>
            <a:br>
              <a:rPr lang="en-US" sz="2200" i="1" dirty="0" smtClean="0">
                <a:latin typeface="Candara" panose="020E0502030303020204" pitchFamily="34" charset="0"/>
              </a:rPr>
            </a:br>
            <a:r>
              <a:rPr lang="en-US" sz="2200" i="1" dirty="0">
                <a:latin typeface="Candara" panose="020E0502030303020204" pitchFamily="34" charset="0"/>
              </a:rPr>
              <a:t/>
            </a:r>
            <a:br>
              <a:rPr lang="en-US" sz="2200" i="1" dirty="0">
                <a:latin typeface="Candara" panose="020E0502030303020204" pitchFamily="34" charset="0"/>
              </a:rPr>
            </a:br>
            <a:r>
              <a:rPr lang="en-US" sz="1800" i="1" dirty="0" smtClean="0">
                <a:latin typeface="Candara" panose="020E0502030303020204" pitchFamily="34" charset="0"/>
              </a:rPr>
              <a:t>Please see ‘Module 4 – Production’ for additional teaching resources.</a:t>
            </a:r>
            <a:endParaRPr lang="en-US" sz="1800" i="1" dirty="0">
              <a:latin typeface="Candara" panose="020E0502030303020204" pitchFamily="34" charset="0"/>
            </a:endParaRPr>
          </a:p>
        </p:txBody>
      </p:sp>
      <p:sp>
        <p:nvSpPr>
          <p:cNvPr id="7" name="Subtitle 6"/>
          <p:cNvSpPr>
            <a:spLocks noGrp="1"/>
          </p:cNvSpPr>
          <p:nvPr>
            <p:ph type="subTitle" idx="1"/>
          </p:nvPr>
        </p:nvSpPr>
        <p:spPr>
          <a:xfrm>
            <a:off x="6869150" y="55259"/>
            <a:ext cx="5322850" cy="6712801"/>
          </a:xfrm>
          <a:solidFill>
            <a:schemeClr val="bg1"/>
          </a:solidFill>
        </p:spPr>
        <p:txBody>
          <a:bodyPr/>
          <a:lstStyle/>
          <a:p>
            <a:r>
              <a:rPr lang="en-US" dirty="0" smtClean="0">
                <a:solidFill>
                  <a:schemeClr val="bg1"/>
                </a:solidFill>
              </a:rPr>
              <a:t>test</a:t>
            </a:r>
            <a:endParaRPr lang="en-US" dirty="0">
              <a:solidFill>
                <a:schemeClr val="bg1"/>
              </a:solidFill>
            </a:endParaRPr>
          </a:p>
        </p:txBody>
      </p:sp>
      <p:pic>
        <p:nvPicPr>
          <p:cNvPr id="4" name="Picture 3"/>
          <p:cNvPicPr>
            <a:picLocks noChangeAspect="1"/>
          </p:cNvPicPr>
          <p:nvPr/>
        </p:nvPicPr>
        <p:blipFill rotWithShape="1">
          <a:blip r:embed="rId3"/>
          <a:srcRect b="11559"/>
          <a:stretch/>
        </p:blipFill>
        <p:spPr>
          <a:xfrm>
            <a:off x="7047915" y="132126"/>
            <a:ext cx="4877886" cy="6490155"/>
          </a:xfrm>
          <a:prstGeom prst="rect">
            <a:avLst/>
          </a:prstGeom>
        </p:spPr>
      </p:pic>
    </p:spTree>
    <p:extLst>
      <p:ext uri="{BB962C8B-B14F-4D97-AF65-F5344CB8AC3E}">
        <p14:creationId xmlns:p14="http://schemas.microsoft.com/office/powerpoint/2010/main" val="1638148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ndara" panose="020E0502030303020204" pitchFamily="34" charset="0"/>
              </a:rPr>
              <a:t>Consistency starts before planting</a:t>
            </a:r>
            <a:br>
              <a:rPr lang="en-US" b="1" dirty="0">
                <a:latin typeface="Candara" panose="020E0502030303020204" pitchFamily="34" charset="0"/>
              </a:rPr>
            </a:br>
            <a:endParaRPr lang="en-US" dirty="0"/>
          </a:p>
        </p:txBody>
      </p:sp>
      <p:sp>
        <p:nvSpPr>
          <p:cNvPr id="7" name="Subtitle 6"/>
          <p:cNvSpPr>
            <a:spLocks noGrp="1"/>
          </p:cNvSpPr>
          <p:nvPr>
            <p:ph idx="1"/>
          </p:nvPr>
        </p:nvSpPr>
        <p:spPr>
          <a:xfrm>
            <a:off x="838200" y="1280160"/>
            <a:ext cx="10515600" cy="4896803"/>
          </a:xfrm>
          <a:solidFill>
            <a:schemeClr val="bg1"/>
          </a:solidFill>
        </p:spPr>
        <p:txBody>
          <a:bodyPr/>
          <a:lstStyle/>
          <a:p>
            <a:pPr marL="0" indent="0">
              <a:buNone/>
            </a:pP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3227994" y="1280160"/>
            <a:ext cx="8491566" cy="4896803"/>
          </a:xfrm>
          <a:prstGeom prst="rect">
            <a:avLst/>
          </a:prstGeom>
        </p:spPr>
      </p:pic>
      <p:pic>
        <p:nvPicPr>
          <p:cNvPr id="6" name="Picture 5"/>
          <p:cNvPicPr>
            <a:picLocks noChangeAspect="1"/>
          </p:cNvPicPr>
          <p:nvPr/>
        </p:nvPicPr>
        <p:blipFill rotWithShape="1">
          <a:blip r:embed="rId4"/>
          <a:srcRect l="6172" r="57726"/>
          <a:stretch/>
        </p:blipFill>
        <p:spPr>
          <a:xfrm>
            <a:off x="576233" y="1280159"/>
            <a:ext cx="2651761" cy="4896803"/>
          </a:xfrm>
          <a:prstGeom prst="rect">
            <a:avLst/>
          </a:prstGeom>
        </p:spPr>
      </p:pic>
      <p:sp>
        <p:nvSpPr>
          <p:cNvPr id="10" name="TextBox 9"/>
          <p:cNvSpPr txBox="1"/>
          <p:nvPr/>
        </p:nvSpPr>
        <p:spPr>
          <a:xfrm>
            <a:off x="576233" y="6176962"/>
            <a:ext cx="8636347" cy="372428"/>
          </a:xfrm>
          <a:prstGeom prst="rect">
            <a:avLst/>
          </a:prstGeom>
          <a:noFill/>
        </p:spPr>
        <p:txBody>
          <a:bodyPr wrap="square" rtlCol="0">
            <a:spAutoFit/>
          </a:bodyPr>
          <a:lstStyle/>
          <a:p>
            <a:r>
              <a:rPr lang="en-US" dirty="0" smtClean="0"/>
              <a:t>Images: (left) sutherlandseedlings.co.za (right) Rodale Institute</a:t>
            </a:r>
            <a:endParaRPr lang="en-US" dirty="0"/>
          </a:p>
        </p:txBody>
      </p:sp>
    </p:spTree>
    <p:extLst>
      <p:ext uri="{BB962C8B-B14F-4D97-AF65-F5344CB8AC3E}">
        <p14:creationId xmlns:p14="http://schemas.microsoft.com/office/powerpoint/2010/main" val="3241776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Cultural practices contribute to uniformity</a:t>
            </a:r>
            <a:r>
              <a:rPr lang="en-US" dirty="0" smtClean="0"/>
              <a:t>	</a:t>
            </a:r>
            <a:endParaRPr lang="en-US" dirty="0"/>
          </a:p>
        </p:txBody>
      </p:sp>
      <p:sp>
        <p:nvSpPr>
          <p:cNvPr id="3" name="Content Placeholder 2"/>
          <p:cNvSpPr>
            <a:spLocks noGrp="1"/>
          </p:cNvSpPr>
          <p:nvPr>
            <p:ph idx="1"/>
          </p:nvPr>
        </p:nvSpPr>
        <p:spPr>
          <a:xfrm>
            <a:off x="838200" y="1320800"/>
            <a:ext cx="10515600" cy="5050971"/>
          </a:xfrm>
        </p:spPr>
        <p:txBody>
          <a:bodyPr/>
          <a:lstStyle/>
          <a:p>
            <a:r>
              <a:rPr lang="en-US" dirty="0" smtClean="0"/>
              <a:t>Soil health and quality</a:t>
            </a:r>
          </a:p>
          <a:p>
            <a:endParaRPr lang="en-US" sz="800" dirty="0" smtClean="0"/>
          </a:p>
          <a:p>
            <a:r>
              <a:rPr lang="en-US" dirty="0" smtClean="0"/>
              <a:t>Optimum fertility</a:t>
            </a:r>
          </a:p>
          <a:p>
            <a:pPr lvl="1"/>
            <a:r>
              <a:rPr lang="en-US" dirty="0" smtClean="0"/>
              <a:t>Pre-plant and in-season</a:t>
            </a:r>
          </a:p>
          <a:p>
            <a:pPr lvl="1"/>
            <a:endParaRPr lang="en-US" sz="800" dirty="0" smtClean="0"/>
          </a:p>
          <a:p>
            <a:r>
              <a:rPr lang="en-US" dirty="0" smtClean="0"/>
              <a:t>Irrigation</a:t>
            </a:r>
          </a:p>
          <a:p>
            <a:endParaRPr lang="en-US" sz="800" dirty="0" smtClean="0"/>
          </a:p>
          <a:p>
            <a:r>
              <a:rPr lang="en-US" dirty="0" smtClean="0"/>
              <a:t>Weed control</a:t>
            </a:r>
          </a:p>
          <a:p>
            <a:endParaRPr lang="en-US" sz="800" dirty="0" smtClean="0"/>
          </a:p>
          <a:p>
            <a:r>
              <a:rPr lang="en-US" dirty="0" smtClean="0"/>
              <a:t>Pest control</a:t>
            </a:r>
          </a:p>
          <a:p>
            <a:endParaRPr lang="en-US" sz="800" dirty="0" smtClean="0"/>
          </a:p>
          <a:p>
            <a:r>
              <a:rPr lang="en-US" dirty="0" smtClean="0"/>
              <a:t>Horticultural excellence</a:t>
            </a:r>
            <a:endParaRPr lang="en-US" dirty="0"/>
          </a:p>
        </p:txBody>
      </p:sp>
      <p:pic>
        <p:nvPicPr>
          <p:cNvPr id="4" name="Picture 3"/>
          <p:cNvPicPr>
            <a:picLocks noChangeAspect="1"/>
          </p:cNvPicPr>
          <p:nvPr/>
        </p:nvPicPr>
        <p:blipFill>
          <a:blip r:embed="rId3"/>
          <a:stretch>
            <a:fillRect/>
          </a:stretch>
        </p:blipFill>
        <p:spPr>
          <a:xfrm>
            <a:off x="5285013" y="1320799"/>
            <a:ext cx="6618515" cy="4412343"/>
          </a:xfrm>
          <a:prstGeom prst="rect">
            <a:avLst/>
          </a:prstGeom>
        </p:spPr>
      </p:pic>
      <p:sp>
        <p:nvSpPr>
          <p:cNvPr id="5" name="TextBox 4"/>
          <p:cNvSpPr txBox="1"/>
          <p:nvPr/>
        </p:nvSpPr>
        <p:spPr>
          <a:xfrm>
            <a:off x="9144001" y="5733142"/>
            <a:ext cx="2759527" cy="377372"/>
          </a:xfrm>
          <a:prstGeom prst="rect">
            <a:avLst/>
          </a:prstGeom>
          <a:noFill/>
        </p:spPr>
        <p:txBody>
          <a:bodyPr wrap="square" rtlCol="0">
            <a:spAutoFit/>
          </a:bodyPr>
          <a:lstStyle/>
          <a:p>
            <a:r>
              <a:rPr lang="en-US" dirty="0" smtClean="0"/>
              <a:t>Image: Rutgers University</a:t>
            </a:r>
            <a:endParaRPr lang="en-US" dirty="0"/>
          </a:p>
        </p:txBody>
      </p:sp>
    </p:spTree>
    <p:extLst>
      <p:ext uri="{BB962C8B-B14F-4D97-AF65-F5344CB8AC3E}">
        <p14:creationId xmlns:p14="http://schemas.microsoft.com/office/powerpoint/2010/main" val="1820124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Fully understand (and meet) all your crops’ harvest needs</a:t>
            </a:r>
            <a:endParaRPr lang="en-US" b="1" dirty="0"/>
          </a:p>
        </p:txBody>
      </p:sp>
      <p:pic>
        <p:nvPicPr>
          <p:cNvPr id="4" name="Picture 3"/>
          <p:cNvPicPr>
            <a:picLocks noChangeAspect="1"/>
          </p:cNvPicPr>
          <p:nvPr/>
        </p:nvPicPr>
        <p:blipFill>
          <a:blip r:embed="rId3"/>
          <a:stretch>
            <a:fillRect/>
          </a:stretch>
        </p:blipFill>
        <p:spPr>
          <a:xfrm>
            <a:off x="657036" y="1925193"/>
            <a:ext cx="5896672" cy="4355686"/>
          </a:xfrm>
          <a:prstGeom prst="rect">
            <a:avLst/>
          </a:prstGeom>
        </p:spPr>
      </p:pic>
      <p:sp>
        <p:nvSpPr>
          <p:cNvPr id="5" name="TextBox 4"/>
          <p:cNvSpPr txBox="1"/>
          <p:nvPr/>
        </p:nvSpPr>
        <p:spPr>
          <a:xfrm>
            <a:off x="629587" y="6295869"/>
            <a:ext cx="5786203" cy="369332"/>
          </a:xfrm>
          <a:prstGeom prst="rect">
            <a:avLst/>
          </a:prstGeom>
          <a:noFill/>
        </p:spPr>
        <p:txBody>
          <a:bodyPr wrap="square" rtlCol="0">
            <a:spAutoFit/>
          </a:bodyPr>
          <a:lstStyle/>
          <a:p>
            <a:r>
              <a:rPr lang="en-US" dirty="0" smtClean="0"/>
              <a:t>Image: </a:t>
            </a:r>
            <a:r>
              <a:rPr lang="en-US" dirty="0" err="1" smtClean="0"/>
              <a:t>Atina</a:t>
            </a:r>
            <a:r>
              <a:rPr lang="en-US" dirty="0" smtClean="0"/>
              <a:t> </a:t>
            </a:r>
            <a:r>
              <a:rPr lang="en-US" dirty="0" err="1" smtClean="0"/>
              <a:t>Diffley</a:t>
            </a:r>
            <a:endParaRPr lang="en-US" dirty="0"/>
          </a:p>
        </p:txBody>
      </p:sp>
      <p:pic>
        <p:nvPicPr>
          <p:cNvPr id="6" name="Picture 5"/>
          <p:cNvPicPr>
            <a:picLocks noChangeAspect="1"/>
          </p:cNvPicPr>
          <p:nvPr/>
        </p:nvPicPr>
        <p:blipFill rotWithShape="1">
          <a:blip r:embed="rId4"/>
          <a:srcRect t="17440"/>
          <a:stretch/>
        </p:blipFill>
        <p:spPr>
          <a:xfrm>
            <a:off x="7120328" y="1247428"/>
            <a:ext cx="4233472" cy="5263087"/>
          </a:xfrm>
          <a:prstGeom prst="rect">
            <a:avLst/>
          </a:prstGeom>
        </p:spPr>
      </p:pic>
    </p:spTree>
    <p:extLst>
      <p:ext uri="{BB962C8B-B14F-4D97-AF65-F5344CB8AC3E}">
        <p14:creationId xmlns:p14="http://schemas.microsoft.com/office/powerpoint/2010/main" val="361315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Harvest: Shelf life begins in the field</a:t>
            </a:r>
            <a:endParaRPr lang="en-US" b="1"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Maintain the cold chain for                                                                      crops which require it</a:t>
            </a:r>
          </a:p>
          <a:p>
            <a:pPr marL="0" indent="0">
              <a:buNone/>
            </a:pPr>
            <a:endParaRPr lang="en-US" sz="1100" dirty="0" smtClean="0"/>
          </a:p>
          <a:p>
            <a:pPr lvl="1"/>
            <a:r>
              <a:rPr lang="en-US" dirty="0" smtClean="0"/>
              <a:t>Harvest early, when crops are                                                                                         cool</a:t>
            </a:r>
          </a:p>
          <a:p>
            <a:pPr lvl="1"/>
            <a:endParaRPr lang="en-US" sz="800" dirty="0" smtClean="0"/>
          </a:p>
          <a:p>
            <a:pPr lvl="1"/>
            <a:r>
              <a:rPr lang="en-US" dirty="0" smtClean="0"/>
              <a:t>Avoid direct sunlight</a:t>
            </a:r>
          </a:p>
          <a:p>
            <a:pPr lvl="1"/>
            <a:endParaRPr lang="en-US" sz="800" dirty="0" smtClean="0"/>
          </a:p>
          <a:p>
            <a:pPr lvl="1"/>
            <a:r>
              <a:rPr lang="en-US" dirty="0" smtClean="0"/>
              <a:t>Move crops to cooling facilities                                                                                quickly and often </a:t>
            </a:r>
          </a:p>
          <a:p>
            <a:pPr lvl="1"/>
            <a:endParaRPr lang="en-US" dirty="0"/>
          </a:p>
          <a:p>
            <a:pPr lvl="1"/>
            <a:r>
              <a:rPr lang="en-US" dirty="0" smtClean="0">
                <a:solidFill>
                  <a:srgbClr val="FF0000"/>
                </a:solidFill>
              </a:rPr>
              <a:t>Add example of small scale harvest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5952671" y="1690688"/>
            <a:ext cx="5715000" cy="4286250"/>
          </a:xfrm>
          <a:prstGeom prst="rect">
            <a:avLst/>
          </a:prstGeom>
        </p:spPr>
      </p:pic>
      <p:sp>
        <p:nvSpPr>
          <p:cNvPr id="5" name="TextBox 4"/>
          <p:cNvSpPr txBox="1"/>
          <p:nvPr/>
        </p:nvSpPr>
        <p:spPr>
          <a:xfrm>
            <a:off x="9985828" y="5942568"/>
            <a:ext cx="2017486" cy="369332"/>
          </a:xfrm>
          <a:prstGeom prst="rect">
            <a:avLst/>
          </a:prstGeom>
          <a:noFill/>
        </p:spPr>
        <p:txBody>
          <a:bodyPr wrap="square" rtlCol="0">
            <a:spAutoFit/>
          </a:bodyPr>
          <a:lstStyle/>
          <a:p>
            <a:r>
              <a:rPr lang="en-US" dirty="0" smtClean="0"/>
              <a:t>Image: kpbs.org</a:t>
            </a:r>
            <a:endParaRPr lang="en-US" dirty="0"/>
          </a:p>
        </p:txBody>
      </p:sp>
    </p:spTree>
    <p:extLst>
      <p:ext uri="{BB962C8B-B14F-4D97-AF65-F5344CB8AC3E}">
        <p14:creationId xmlns:p14="http://schemas.microsoft.com/office/powerpoint/2010/main" val="3472521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happens when you don’t cool properly?</a:t>
            </a:r>
            <a:endParaRPr lang="en-US" b="1"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2278507" y="1690688"/>
            <a:ext cx="7597099" cy="5001423"/>
          </a:xfrm>
          <a:prstGeom prst="rect">
            <a:avLst/>
          </a:prstGeom>
        </p:spPr>
      </p:pic>
      <p:sp>
        <p:nvSpPr>
          <p:cNvPr id="5" name="TextBox 4"/>
          <p:cNvSpPr txBox="1"/>
          <p:nvPr/>
        </p:nvSpPr>
        <p:spPr>
          <a:xfrm>
            <a:off x="2263508" y="6341853"/>
            <a:ext cx="1843790" cy="369332"/>
          </a:xfrm>
          <a:prstGeom prst="rect">
            <a:avLst/>
          </a:prstGeom>
          <a:noFill/>
        </p:spPr>
        <p:txBody>
          <a:bodyPr wrap="square" rtlCol="0">
            <a:spAutoFit/>
          </a:bodyPr>
          <a:lstStyle/>
          <a:p>
            <a:r>
              <a:rPr lang="en-US" dirty="0" smtClean="0"/>
              <a:t>Image: UC Davis</a:t>
            </a:r>
            <a:endParaRPr lang="en-US" dirty="0"/>
          </a:p>
        </p:txBody>
      </p:sp>
    </p:spTree>
    <p:extLst>
      <p:ext uri="{BB962C8B-B14F-4D97-AF65-F5344CB8AC3E}">
        <p14:creationId xmlns:p14="http://schemas.microsoft.com/office/powerpoint/2010/main" val="1982878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Minimize handling, transport injury</a:t>
            </a:r>
            <a:endParaRPr lang="en-US" b="1" dirty="0"/>
          </a:p>
        </p:txBody>
      </p:sp>
      <p:sp>
        <p:nvSpPr>
          <p:cNvPr id="3" name="Content Placeholder 2"/>
          <p:cNvSpPr>
            <a:spLocks noGrp="1"/>
          </p:cNvSpPr>
          <p:nvPr>
            <p:ph idx="1"/>
          </p:nvPr>
        </p:nvSpPr>
        <p:spPr/>
        <p:txBody>
          <a:bodyPr/>
          <a:lstStyle/>
          <a:p>
            <a:r>
              <a:rPr lang="en-US" dirty="0" smtClean="0"/>
              <a:t>Grade in the field and leave as much dirt there as possible</a:t>
            </a:r>
          </a:p>
          <a:p>
            <a:endParaRPr lang="en-US" sz="1100" dirty="0" smtClean="0"/>
          </a:p>
          <a:p>
            <a:r>
              <a:rPr lang="en-US" dirty="0" smtClean="0"/>
              <a:t>Harvest into totes which will minimize further handling—palletized or stackable totes </a:t>
            </a:r>
          </a:p>
          <a:p>
            <a:endParaRPr lang="en-US" sz="1100" dirty="0" smtClean="0"/>
          </a:p>
          <a:p>
            <a:r>
              <a:rPr lang="en-US" dirty="0" smtClean="0"/>
              <a:t>Smooth roads matter</a:t>
            </a:r>
          </a:p>
          <a:p>
            <a:endParaRPr lang="en-US" dirty="0"/>
          </a:p>
          <a:p>
            <a:r>
              <a:rPr lang="en-US" dirty="0" smtClean="0">
                <a:solidFill>
                  <a:srgbClr val="FF0000"/>
                </a:solidFill>
              </a:rPr>
              <a:t>Picture of grading here. A few pictures of harvest, cleaning, etc. </a:t>
            </a:r>
          </a:p>
          <a:p>
            <a:endParaRPr lang="en-US" dirty="0"/>
          </a:p>
        </p:txBody>
      </p:sp>
    </p:spTree>
    <p:extLst>
      <p:ext uri="{BB962C8B-B14F-4D97-AF65-F5344CB8AC3E}">
        <p14:creationId xmlns:p14="http://schemas.microsoft.com/office/powerpoint/2010/main" val="3134734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Cooling and Environment</a:t>
            </a:r>
            <a:endParaRPr lang="en-US" b="1" dirty="0"/>
          </a:p>
        </p:txBody>
      </p:sp>
      <p:pic>
        <p:nvPicPr>
          <p:cNvPr id="4" name="Picture 3"/>
          <p:cNvPicPr>
            <a:picLocks noChangeAspect="1"/>
          </p:cNvPicPr>
          <p:nvPr/>
        </p:nvPicPr>
        <p:blipFill>
          <a:blip r:embed="rId3"/>
          <a:stretch>
            <a:fillRect/>
          </a:stretch>
        </p:blipFill>
        <p:spPr>
          <a:xfrm>
            <a:off x="6199065" y="1775378"/>
            <a:ext cx="5561136" cy="3544094"/>
          </a:xfrm>
          <a:prstGeom prst="rect">
            <a:avLst/>
          </a:prstGeom>
        </p:spPr>
      </p:pic>
      <p:sp>
        <p:nvSpPr>
          <p:cNvPr id="5" name="TextBox 4"/>
          <p:cNvSpPr txBox="1"/>
          <p:nvPr/>
        </p:nvSpPr>
        <p:spPr>
          <a:xfrm>
            <a:off x="6199065" y="5319474"/>
            <a:ext cx="5561136" cy="1015663"/>
          </a:xfrm>
          <a:prstGeom prst="rect">
            <a:avLst/>
          </a:prstGeom>
          <a:noFill/>
        </p:spPr>
        <p:txBody>
          <a:bodyPr wrap="square" rtlCol="0">
            <a:spAutoFit/>
          </a:bodyPr>
          <a:lstStyle/>
          <a:p>
            <a:r>
              <a:rPr lang="en-US" b="1" dirty="0" smtClean="0"/>
              <a:t>    </a:t>
            </a:r>
            <a:r>
              <a:rPr lang="en-US" sz="2400" b="1" dirty="0" smtClean="0"/>
              <a:t>5° C, Air         5</a:t>
            </a:r>
            <a:r>
              <a:rPr lang="en-US" sz="2400" b="1" dirty="0"/>
              <a:t>° C </a:t>
            </a:r>
            <a:r>
              <a:rPr lang="en-US" sz="2400" b="1" dirty="0" smtClean="0"/>
              <a:t>, Ethylene          10°C, Air</a:t>
            </a:r>
          </a:p>
          <a:p>
            <a:r>
              <a:rPr lang="en-US" dirty="0" smtClean="0"/>
              <a:t>Source: UC Davis Postharvest Handling Factsheet for Broccoli. Cantwell.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30323589"/>
              </p:ext>
            </p:extLst>
          </p:nvPr>
        </p:nvGraphicFramePr>
        <p:xfrm>
          <a:off x="431799" y="2260308"/>
          <a:ext cx="5502639" cy="2499360"/>
        </p:xfrm>
        <a:graphic>
          <a:graphicData uri="http://schemas.openxmlformats.org/drawingml/2006/table">
            <a:tbl>
              <a:tblPr firstRow="1" bandRow="1">
                <a:tableStyleId>{5C22544A-7EE6-4342-B048-85BDC9FD1C3A}</a:tableStyleId>
              </a:tblPr>
              <a:tblGrid>
                <a:gridCol w="2714469"/>
                <a:gridCol w="2788170"/>
              </a:tblGrid>
              <a:tr h="370840">
                <a:tc>
                  <a:txBody>
                    <a:bodyPr/>
                    <a:lstStyle/>
                    <a:p>
                      <a:r>
                        <a:rPr lang="en-US" sz="2800" dirty="0" smtClean="0"/>
                        <a:t>Broccoli Storage</a:t>
                      </a:r>
                      <a:r>
                        <a:rPr lang="en-US" sz="2800" baseline="0" dirty="0" smtClean="0"/>
                        <a:t> Temperature</a:t>
                      </a:r>
                      <a:endParaRPr lang="en-US" sz="2800" dirty="0"/>
                    </a:p>
                  </a:txBody>
                  <a:tcPr/>
                </a:tc>
                <a:tc>
                  <a:txBody>
                    <a:bodyPr/>
                    <a:lstStyle/>
                    <a:p>
                      <a:r>
                        <a:rPr lang="en-US" sz="2800" dirty="0" smtClean="0"/>
                        <a:t>Max.</a:t>
                      </a:r>
                      <a:r>
                        <a:rPr lang="en-US" sz="2800" baseline="0" dirty="0" smtClean="0"/>
                        <a:t> </a:t>
                      </a:r>
                      <a:r>
                        <a:rPr lang="en-US" sz="2800" dirty="0" smtClean="0"/>
                        <a:t>Days of Marketability</a:t>
                      </a:r>
                      <a:endParaRPr lang="en-US" sz="2800" dirty="0"/>
                    </a:p>
                  </a:txBody>
                  <a:tcPr/>
                </a:tc>
              </a:tr>
              <a:tr h="370840">
                <a:tc>
                  <a:txBody>
                    <a:bodyPr/>
                    <a:lstStyle/>
                    <a:p>
                      <a:r>
                        <a:rPr lang="en-US" sz="2800" dirty="0" smtClean="0"/>
                        <a:t>32° Fahrenheit</a:t>
                      </a:r>
                      <a:endParaRPr lang="en-US" sz="2800" dirty="0"/>
                    </a:p>
                  </a:txBody>
                  <a:tcPr/>
                </a:tc>
                <a:tc>
                  <a:txBody>
                    <a:bodyPr/>
                    <a:lstStyle/>
                    <a:p>
                      <a:r>
                        <a:rPr lang="en-US" sz="2800" dirty="0" smtClean="0"/>
                        <a:t>21-28 days</a:t>
                      </a:r>
                      <a:endParaRPr lang="en-US" sz="2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41° Fahrenheit</a:t>
                      </a:r>
                      <a:endParaRPr lang="en-US" sz="2800" dirty="0"/>
                    </a:p>
                  </a:txBody>
                  <a:tcPr/>
                </a:tc>
                <a:tc>
                  <a:txBody>
                    <a:bodyPr/>
                    <a:lstStyle/>
                    <a:p>
                      <a:r>
                        <a:rPr lang="en-US" sz="2800" dirty="0" smtClean="0"/>
                        <a:t>14 days</a:t>
                      </a:r>
                      <a:endParaRPr lang="en-US" sz="2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50° Fahrenheit</a:t>
                      </a:r>
                    </a:p>
                  </a:txBody>
                  <a:tcPr/>
                </a:tc>
                <a:tc>
                  <a:txBody>
                    <a:bodyPr/>
                    <a:lstStyle/>
                    <a:p>
                      <a:r>
                        <a:rPr lang="en-US" sz="2800" dirty="0" smtClean="0"/>
                        <a:t>5 days</a:t>
                      </a:r>
                      <a:endParaRPr lang="en-US" sz="2800" dirty="0"/>
                    </a:p>
                  </a:txBody>
                  <a:tcPr/>
                </a:tc>
              </a:tr>
            </a:tbl>
          </a:graphicData>
        </a:graphic>
      </p:graphicFrame>
      <p:sp>
        <p:nvSpPr>
          <p:cNvPr id="8" name="TextBox 7"/>
          <p:cNvSpPr txBox="1"/>
          <p:nvPr/>
        </p:nvSpPr>
        <p:spPr>
          <a:xfrm>
            <a:off x="0" y="6475748"/>
            <a:ext cx="7195279" cy="369332"/>
          </a:xfrm>
          <a:prstGeom prst="rect">
            <a:avLst/>
          </a:prstGeom>
          <a:noFill/>
        </p:spPr>
        <p:txBody>
          <a:bodyPr wrap="square" rtlCol="0">
            <a:spAutoFit/>
          </a:bodyPr>
          <a:lstStyle/>
          <a:p>
            <a:r>
              <a:rPr lang="en-US"/>
              <a:t>Source: UC Davis Postharvest Handling Factsheet for Broccoli. Cantwell.</a:t>
            </a:r>
            <a:endParaRPr lang="en-US" dirty="0"/>
          </a:p>
        </p:txBody>
      </p:sp>
    </p:spTree>
    <p:extLst>
      <p:ext uri="{BB962C8B-B14F-4D97-AF65-F5344CB8AC3E}">
        <p14:creationId xmlns:p14="http://schemas.microsoft.com/office/powerpoint/2010/main" val="2051118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4498</TotalTime>
  <Words>530</Words>
  <Application>Microsoft Office PowerPoint</Application>
  <PresentationFormat>Widescreen</PresentationFormat>
  <Paragraphs>84</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Candara</vt:lpstr>
      <vt:lpstr>Segoe Print</vt:lpstr>
      <vt:lpstr>Office Theme</vt:lpstr>
      <vt:lpstr>PowerPoint Presentation</vt:lpstr>
      <vt:lpstr>               Module 4.1a Uniformity, Consistency and Scheduling of Vegetable Crops  This powerpoint presentation is a companion resource to the ‘Baskets to Pallets Teaching Manual” available at smallfarms.cormell.edu    Please see ‘Module 4 – Production’ for additional teaching resources.</vt:lpstr>
      <vt:lpstr>Consistency starts before planting </vt:lpstr>
      <vt:lpstr>Cultural practices contribute to uniformity </vt:lpstr>
      <vt:lpstr>Fully understand (and meet) all your crops’ harvest needs</vt:lpstr>
      <vt:lpstr>Harvest: Shelf life begins in the field</vt:lpstr>
      <vt:lpstr>What happens when you don’t cool properly?</vt:lpstr>
      <vt:lpstr>Minimize handling, transport injury</vt:lpstr>
      <vt:lpstr>Cooling and Environment</vt:lpstr>
      <vt:lpstr>Scheduling your deliveries: </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Sparking a Wholesale Revolution:  Preparing Small and Mid-size Farmers to Enter Larger Markets</dc:title>
  <dc:creator>Violet W. Stone</dc:creator>
  <cp:lastModifiedBy>Violet W. Stone</cp:lastModifiedBy>
  <cp:revision>31</cp:revision>
  <dcterms:created xsi:type="dcterms:W3CDTF">2015-09-14T18:57:08Z</dcterms:created>
  <dcterms:modified xsi:type="dcterms:W3CDTF">2016-04-13T20:13:27Z</dcterms:modified>
</cp:coreProperties>
</file>