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5" r:id="rId2"/>
    <p:sldId id="257" r:id="rId3"/>
    <p:sldId id="278" r:id="rId4"/>
    <p:sldId id="283" r:id="rId5"/>
    <p:sldId id="280" r:id="rId6"/>
    <p:sldId id="279" r:id="rId7"/>
    <p:sldId id="277" r:id="rId8"/>
    <p:sldId id="281" r:id="rId9"/>
    <p:sldId id="282" r:id="rId10"/>
    <p:sldId id="28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F54"/>
    <a:srgbClr val="D0B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4939" autoAdjust="0"/>
  </p:normalViewPr>
  <p:slideViewPr>
    <p:cSldViewPr snapToGrid="0">
      <p:cViewPr varScale="1">
        <p:scale>
          <a:sx n="84" d="100"/>
          <a:sy n="84"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9ACA5-2846-4F81-B0B7-384AEE4D7962}" type="datetimeFigureOut">
              <a:rPr lang="en-US" smtClean="0"/>
              <a:t>4/15/2016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24F46-6F3E-4EAC-BA13-F05EDCADB69A}" type="slidenum">
              <a:rPr lang="en-US" smtClean="0"/>
              <a:t>‹#›</a:t>
            </a:fld>
            <a:endParaRPr lang="en-US"/>
          </a:p>
        </p:txBody>
      </p:sp>
    </p:spTree>
    <p:extLst>
      <p:ext uri="{BB962C8B-B14F-4D97-AF65-F5344CB8AC3E}">
        <p14:creationId xmlns:p14="http://schemas.microsoft.com/office/powerpoint/2010/main" val="245826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B46B9-8CEF-453C-979C-F286836CC2EB}" type="slidenum">
              <a:rPr lang="en-US" smtClean="0"/>
              <a:t>1</a:t>
            </a:fld>
            <a:endParaRPr lang="en-US"/>
          </a:p>
        </p:txBody>
      </p:sp>
    </p:spTree>
    <p:extLst>
      <p:ext uri="{BB962C8B-B14F-4D97-AF65-F5344CB8AC3E}">
        <p14:creationId xmlns:p14="http://schemas.microsoft.com/office/powerpoint/2010/main" val="419553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10</a:t>
            </a:fld>
            <a:endParaRPr lang="en-US"/>
          </a:p>
        </p:txBody>
      </p:sp>
    </p:spTree>
    <p:extLst>
      <p:ext uri="{BB962C8B-B14F-4D97-AF65-F5344CB8AC3E}">
        <p14:creationId xmlns:p14="http://schemas.microsoft.com/office/powerpoint/2010/main" val="361753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gauge the risk vs reward of decisions will impact the time necessary to make a decision. </a:t>
            </a:r>
          </a:p>
          <a:p>
            <a:r>
              <a:rPr lang="en-US" dirty="0" smtClean="0"/>
              <a:t>“Filling the Tool Box” - Attempted to give participants ideas on what they may be able to use to help them make a decision for their business.</a:t>
            </a:r>
          </a:p>
          <a:p>
            <a:r>
              <a:rPr lang="en-US" dirty="0" smtClean="0"/>
              <a:t>One size does not fit all – there are various tools that can be used.</a:t>
            </a:r>
          </a:p>
          <a:p>
            <a:endParaRPr lang="en-US" dirty="0" smtClean="0"/>
          </a:p>
          <a:p>
            <a:r>
              <a:rPr lang="en-US" dirty="0" smtClean="0"/>
              <a:t>May want to mention that there are other tools that may assist them in making various decisions for their business.   </a:t>
            </a:r>
            <a:r>
              <a:rPr lang="en-US" smtClean="0"/>
              <a:t>Appendix E contains a listing or pertinent decision making aides from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11</a:t>
            </a:fld>
            <a:endParaRPr lang="en-US"/>
          </a:p>
        </p:txBody>
      </p:sp>
    </p:spTree>
    <p:extLst>
      <p:ext uri="{BB962C8B-B14F-4D97-AF65-F5344CB8AC3E}">
        <p14:creationId xmlns:p14="http://schemas.microsoft.com/office/powerpoint/2010/main" val="409500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resources and ideas for developing a feasibility</a:t>
            </a:r>
            <a:r>
              <a:rPr lang="en-US" baseline="0" dirty="0" smtClean="0"/>
              <a:t> study.   The presentation has been customized in the context of preparing a feasibility study for wholesale marketing.</a:t>
            </a:r>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2</a:t>
            </a:fld>
            <a:endParaRPr lang="en-US"/>
          </a:p>
        </p:txBody>
      </p:sp>
    </p:spTree>
    <p:extLst>
      <p:ext uri="{BB962C8B-B14F-4D97-AF65-F5344CB8AC3E}">
        <p14:creationId xmlns:p14="http://schemas.microsoft.com/office/powerpoint/2010/main" val="336786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intent of this slide is to make participants aware that decision making is an everyday occurrence.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Show only the first bullet – “How many does the average adult make each day?   Allow participants to offer guesses.   Then show what research suggests how many are made in one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decisions are easy.  Some are harder to make.</a:t>
            </a:r>
          </a:p>
          <a:p>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3</a:t>
            </a:fld>
            <a:endParaRPr lang="en-US"/>
          </a:p>
        </p:txBody>
      </p:sp>
    </p:spTree>
    <p:extLst>
      <p:ext uri="{BB962C8B-B14F-4D97-AF65-F5344CB8AC3E}">
        <p14:creationId xmlns:p14="http://schemas.microsoft.com/office/powerpoint/2010/main" val="219431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vs Reward</a:t>
            </a:r>
          </a:p>
          <a:p>
            <a:r>
              <a:rPr lang="en-US" sz="1200" kern="1200" dirty="0" smtClean="0">
                <a:solidFill>
                  <a:schemeClr val="tx1"/>
                </a:solidFill>
                <a:effectLst/>
                <a:latin typeface="+mn-lt"/>
                <a:ea typeface="+mn-ea"/>
                <a:cs typeface="+mn-cs"/>
              </a:rPr>
              <a:t>Several factors influence how easy or hard a decision is to make.   A decision that has high probability of a great reward with little risk will be fairly straight forward to make.  A decision that has high reward, but greater risk will be harder to make.  Can you live with the negative consequences if you guess wrong?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D24F46-6F3E-4EAC-BA13-F05EDCADB69A}" type="slidenum">
              <a:rPr lang="en-US" smtClean="0"/>
              <a:t>4</a:t>
            </a:fld>
            <a:endParaRPr lang="en-US"/>
          </a:p>
        </p:txBody>
      </p:sp>
    </p:spTree>
    <p:extLst>
      <p:ext uri="{BB962C8B-B14F-4D97-AF65-F5344CB8AC3E}">
        <p14:creationId xmlns:p14="http://schemas.microsoft.com/office/powerpoint/2010/main" val="91224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set the stage for discussion on decision making styles, ask the question of participants on how they make decisions.   Are they able to share what factors/criteria they use to make a decision?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D24F46-6F3E-4EAC-BA13-F05EDCADB69A}" type="slidenum">
              <a:rPr lang="en-US" smtClean="0"/>
              <a:t>5</a:t>
            </a:fld>
            <a:endParaRPr lang="en-US"/>
          </a:p>
        </p:txBody>
      </p:sp>
    </p:spTree>
    <p:extLst>
      <p:ext uri="{BB962C8B-B14F-4D97-AF65-F5344CB8AC3E}">
        <p14:creationId xmlns:p14="http://schemas.microsoft.com/office/powerpoint/2010/main" val="348030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we approach making a decision is influenced by our “decision making style.”  There is not enough time to allow participants to learn about their predominant style, but could give them some time to start thinking about it.  Appendix A contains the “My Decision-making Style” instrument.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four styles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Sequential</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Need lots of specific information, the details of what’s being asked, instructions on the best way of doing things, evidence that particular procedures work best, and steps for doing the task correctly.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Logical</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Want the specifics, but more than that they want reasons, defensible positions, and a clear understanding of the possible results of the different choices.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Global</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Want to explore all the possibilities. This process includes what exists as well as that which can be imagined. They need the specifics, but more than that they need a feeling of “fit,” of elegance, of an expanded and more inclusive view of what’s possible.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Personable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Need lots of specific information, good problem definitions, and the sharing of other people’s experiences.  But even more than that they need to explore their own and other people’s feelings about the decision(s) being faced.</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6</a:t>
            </a:fld>
            <a:endParaRPr lang="en-US"/>
          </a:p>
        </p:txBody>
      </p:sp>
    </p:spTree>
    <p:extLst>
      <p:ext uri="{BB962C8B-B14F-4D97-AF65-F5344CB8AC3E}">
        <p14:creationId xmlns:p14="http://schemas.microsoft.com/office/powerpoint/2010/main" val="333969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different decisions may require different decision making process AND that we each have our own style, we use a different decision making process for each decision we make.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time does not allow us to explore and share a wide variety of decision making tools, the next three slides display three different tools that can be used in slightly different decision making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D24F46-6F3E-4EAC-BA13-F05EDCADB69A}" type="slidenum">
              <a:rPr lang="en-US" smtClean="0"/>
              <a:t>7</a:t>
            </a:fld>
            <a:endParaRPr lang="en-US"/>
          </a:p>
        </p:txBody>
      </p:sp>
    </p:spTree>
    <p:extLst>
      <p:ext uri="{BB962C8B-B14F-4D97-AF65-F5344CB8AC3E}">
        <p14:creationId xmlns:p14="http://schemas.microsoft.com/office/powerpoint/2010/main" val="361785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grid has been covered in another section (possibly) and shared here again to emphasize its utility in assisting in making a decision about market channels.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the participants, what instances might they use this too to make a decision about marketing?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D24F46-6F3E-4EAC-BA13-F05EDCADB69A}" type="slidenum">
              <a:rPr lang="en-US" smtClean="0"/>
              <a:t>8</a:t>
            </a:fld>
            <a:endParaRPr lang="en-US"/>
          </a:p>
        </p:txBody>
      </p:sp>
    </p:spTree>
    <p:extLst>
      <p:ext uri="{BB962C8B-B14F-4D97-AF65-F5344CB8AC3E}">
        <p14:creationId xmlns:p14="http://schemas.microsoft.com/office/powerpoint/2010/main" val="334763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 uses a more “qualitative” method to evaluate possible changes to the business.   The proposed alternative is stated at the top.  An example of how to start to use this decision making tool is included in the slide presentation.</a:t>
            </a:r>
          </a:p>
          <a:p>
            <a:endParaRPr lang="en-US" dirty="0" smtClean="0"/>
          </a:p>
          <a:p>
            <a:r>
              <a:rPr lang="en-US" dirty="0" smtClean="0"/>
              <a:t>The user then generates criteria (i.e., sell product to more wholesale customers) to evaluate the proposal.   </a:t>
            </a:r>
          </a:p>
          <a:p>
            <a:endParaRPr lang="en-US" dirty="0" smtClean="0"/>
          </a:p>
          <a:p>
            <a:r>
              <a:rPr lang="en-US" dirty="0" smtClean="0"/>
              <a:t>There is space for the user to write down for the given criteria how the proposal supports (or is good for the business) the criteria in a favorable way.   </a:t>
            </a:r>
          </a:p>
          <a:p>
            <a:endParaRPr lang="en-US" dirty="0" smtClean="0"/>
          </a:p>
          <a:p>
            <a:r>
              <a:rPr lang="en-US" dirty="0" smtClean="0"/>
              <a:t>They can also write down how the proposal does not support (or is not good for the business) the criteria in a favorable way.</a:t>
            </a:r>
          </a:p>
          <a:p>
            <a:endParaRPr lang="en-US" dirty="0" smtClean="0"/>
          </a:p>
          <a:p>
            <a:r>
              <a:rPr lang="en-US" dirty="0" smtClean="0"/>
              <a:t>Take a moment to field questions to make sure participants grasp how to use this decision making tool.</a:t>
            </a:r>
          </a:p>
          <a:p>
            <a:endParaRPr lang="en-US" dirty="0"/>
          </a:p>
        </p:txBody>
      </p:sp>
      <p:sp>
        <p:nvSpPr>
          <p:cNvPr id="4" name="Slide Number Placeholder 3"/>
          <p:cNvSpPr>
            <a:spLocks noGrp="1"/>
          </p:cNvSpPr>
          <p:nvPr>
            <p:ph type="sldNum" sz="quarter" idx="10"/>
          </p:nvPr>
        </p:nvSpPr>
        <p:spPr/>
        <p:txBody>
          <a:bodyPr/>
          <a:lstStyle/>
          <a:p>
            <a:fld id="{ADD24F46-6F3E-4EAC-BA13-F05EDCADB69A}" type="slidenum">
              <a:rPr lang="en-US" smtClean="0"/>
              <a:t>9</a:t>
            </a:fld>
            <a:endParaRPr lang="en-US"/>
          </a:p>
        </p:txBody>
      </p:sp>
    </p:spTree>
    <p:extLst>
      <p:ext uri="{BB962C8B-B14F-4D97-AF65-F5344CB8AC3E}">
        <p14:creationId xmlns:p14="http://schemas.microsoft.com/office/powerpoint/2010/main" val="41723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4321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9372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918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9738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57BF1-0CEE-48D2-A723-5122B9D54153}"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6466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57BF1-0CEE-48D2-A723-5122B9D5415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52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57BF1-0CEE-48D2-A723-5122B9D54153}"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361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57BF1-0CEE-48D2-A723-5122B9D54153}"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065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57BF1-0CEE-48D2-A723-5122B9D54153}"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9030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42603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054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B6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7BF1-0CEE-48D2-A723-5122B9D54153}" type="datetimeFigureOut">
              <a:rPr lang="en-US" smtClean="0"/>
              <a:t>4/15/2016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2019-8978-4D77-8A54-C31459B2F632}" type="slidenum">
              <a:rPr lang="en-US" smtClean="0"/>
              <a:t>‹#›</a:t>
            </a:fld>
            <a:endParaRPr lang="en-US"/>
          </a:p>
        </p:txBody>
      </p:sp>
    </p:spTree>
    <p:extLst>
      <p:ext uri="{BB962C8B-B14F-4D97-AF65-F5344CB8AC3E}">
        <p14:creationId xmlns:p14="http://schemas.microsoft.com/office/powerpoint/2010/main" val="388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smallfarms.cornell.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3F54"/>
        </a:solidFill>
        <a:effectLst/>
      </p:bgPr>
    </p:bg>
    <p:spTree>
      <p:nvGrpSpPr>
        <p:cNvPr id="1" name=""/>
        <p:cNvGrpSpPr/>
        <p:nvPr/>
      </p:nvGrpSpPr>
      <p:grpSpPr>
        <a:xfrm>
          <a:off x="0" y="0"/>
          <a:ext cx="0" cy="0"/>
          <a:chOff x="0" y="0"/>
          <a:chExt cx="0" cy="0"/>
        </a:xfrm>
      </p:grpSpPr>
      <p:sp>
        <p:nvSpPr>
          <p:cNvPr id="20" name="TextBox 19"/>
          <p:cNvSpPr txBox="1"/>
          <p:nvPr/>
        </p:nvSpPr>
        <p:spPr>
          <a:xfrm>
            <a:off x="111510" y="5778152"/>
            <a:ext cx="8018979" cy="987697"/>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533" y="5835370"/>
            <a:ext cx="1011346" cy="8989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8497" y="5541413"/>
            <a:ext cx="1623587" cy="10522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73" y="6022936"/>
            <a:ext cx="2498009" cy="707882"/>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8669" b="6739"/>
          <a:stretch/>
        </p:blipFill>
        <p:spPr>
          <a:xfrm>
            <a:off x="8215044" y="3442784"/>
            <a:ext cx="3858635" cy="332306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15102"/>
          <a:stretch/>
        </p:blipFill>
        <p:spPr>
          <a:xfrm>
            <a:off x="8204206" y="119798"/>
            <a:ext cx="3869473" cy="325492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7013" y="5826039"/>
            <a:ext cx="1300663" cy="910584"/>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b="9783"/>
          <a:stretch/>
        </p:blipFill>
        <p:spPr>
          <a:xfrm>
            <a:off x="111508" y="119798"/>
            <a:ext cx="8020619" cy="4112904"/>
          </a:xfrm>
          <a:prstGeom prst="rect">
            <a:avLst/>
          </a:prstGeom>
        </p:spPr>
      </p:pic>
      <p:sp>
        <p:nvSpPr>
          <p:cNvPr id="25" name="TextBox 24"/>
          <p:cNvSpPr txBox="1"/>
          <p:nvPr/>
        </p:nvSpPr>
        <p:spPr>
          <a:xfrm>
            <a:off x="108370" y="4232702"/>
            <a:ext cx="8020619" cy="1538883"/>
          </a:xfrm>
          <a:prstGeom prst="rect">
            <a:avLst/>
          </a:prstGeom>
          <a:solidFill>
            <a:srgbClr val="D0B693"/>
          </a:solidFill>
        </p:spPr>
        <p:txBody>
          <a:bodyPr wrap="square" rtlCol="0">
            <a:spAutoFit/>
          </a:bodyPr>
          <a:lstStyle/>
          <a:p>
            <a:pPr algn="ctr"/>
            <a:r>
              <a:rPr lang="en-US" sz="800" b="1" spc="-150" dirty="0" smtClean="0">
                <a:latin typeface="Segoe Print" panose="02000600000000000000" pitchFamily="2" charset="0"/>
              </a:rPr>
              <a:t/>
            </a:r>
            <a:br>
              <a:rPr lang="en-US" sz="800" b="1" spc="-150" dirty="0" smtClean="0">
                <a:latin typeface="Segoe Print" panose="02000600000000000000" pitchFamily="2" charset="0"/>
              </a:rPr>
            </a:br>
            <a:r>
              <a:rPr lang="en-US" sz="2800" b="1" spc="-150" dirty="0" smtClean="0">
                <a:latin typeface="Segoe Print" panose="02000600000000000000" pitchFamily="2" charset="0"/>
              </a:rPr>
              <a:t>16 </a:t>
            </a:r>
            <a:r>
              <a:rPr lang="en-US" sz="2800" b="1" spc="-150" dirty="0">
                <a:latin typeface="Segoe Print" panose="02000600000000000000" pitchFamily="2" charset="0"/>
              </a:rPr>
              <a:t>Lesson Plans </a:t>
            </a:r>
            <a:r>
              <a:rPr lang="en-US" sz="2000" b="1" spc="-150" dirty="0">
                <a:latin typeface="Segoe Print" panose="02000600000000000000" pitchFamily="2" charset="0"/>
              </a:rPr>
              <a:t>to</a:t>
            </a:r>
            <a:r>
              <a:rPr lang="en-US" sz="2800" b="1" spc="-150" dirty="0">
                <a:latin typeface="Segoe Print" panose="02000600000000000000" pitchFamily="2" charset="0"/>
              </a:rPr>
              <a:t> Prepare Small </a:t>
            </a:r>
            <a:r>
              <a:rPr lang="en-US" sz="2000" b="1" spc="-150" dirty="0">
                <a:latin typeface="Segoe Print" panose="02000600000000000000" pitchFamily="2" charset="0"/>
              </a:rPr>
              <a:t>and</a:t>
            </a:r>
            <a:r>
              <a:rPr lang="en-US" sz="2800" b="1" spc="-150" dirty="0">
                <a:latin typeface="Segoe Print" panose="02000600000000000000" pitchFamily="2" charset="0"/>
              </a:rPr>
              <a:t> Mid-scale </a:t>
            </a:r>
          </a:p>
          <a:p>
            <a:pPr algn="ctr"/>
            <a:r>
              <a:rPr lang="en-US" sz="2800" b="1" spc="-150" dirty="0">
                <a:latin typeface="Segoe Print" panose="02000600000000000000" pitchFamily="2" charset="0"/>
              </a:rPr>
              <a:t>Farmers </a:t>
            </a:r>
            <a:r>
              <a:rPr lang="en-US" sz="2000" b="1" spc="-150" dirty="0">
                <a:latin typeface="Segoe Print" panose="02000600000000000000" pitchFamily="2" charset="0"/>
              </a:rPr>
              <a:t>to</a:t>
            </a:r>
            <a:r>
              <a:rPr lang="en-US" sz="2800" b="1" spc="-150" dirty="0">
                <a:latin typeface="Segoe Print" panose="02000600000000000000" pitchFamily="2" charset="0"/>
              </a:rPr>
              <a:t> Enter Food Hubs, Groceries</a:t>
            </a:r>
            <a:r>
              <a:rPr lang="en-US" sz="2800" b="1" spc="-150" dirty="0" smtClean="0">
                <a:latin typeface="Segoe Print" panose="02000600000000000000" pitchFamily="2" charset="0"/>
              </a:rPr>
              <a:t>, Restaurants </a:t>
            </a:r>
            <a:r>
              <a:rPr lang="en-US" sz="2000" b="1" spc="-150" dirty="0">
                <a:latin typeface="Segoe Print" panose="02000600000000000000" pitchFamily="2" charset="0"/>
              </a:rPr>
              <a:t>and</a:t>
            </a:r>
            <a:r>
              <a:rPr lang="en-US" sz="2800" b="1" spc="-150" dirty="0">
                <a:latin typeface="Segoe Print" panose="02000600000000000000" pitchFamily="2" charset="0"/>
              </a:rPr>
              <a:t> </a:t>
            </a:r>
            <a:r>
              <a:rPr lang="en-US" sz="2800" b="1" spc="-150" dirty="0" smtClean="0">
                <a:latin typeface="Segoe Print" panose="02000600000000000000" pitchFamily="2" charset="0"/>
              </a:rPr>
              <a:t>Cooperatives</a:t>
            </a:r>
          </a:p>
          <a:p>
            <a:pPr algn="ctr"/>
            <a:endParaRPr lang="en-US" sz="200" b="1" spc="-150" dirty="0">
              <a:latin typeface="Segoe Print" panose="02000600000000000000" pitchFamily="2" charset="0"/>
            </a:endParaRPr>
          </a:p>
        </p:txBody>
      </p:sp>
    </p:spTree>
    <p:extLst>
      <p:ext uri="{BB962C8B-B14F-4D97-AF65-F5344CB8AC3E}">
        <p14:creationId xmlns:p14="http://schemas.microsoft.com/office/powerpoint/2010/main" val="1447600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ision Making Worksheet.docx - Word"/>
          <p:cNvPicPr>
            <a:picLocks noChangeAspect="1"/>
          </p:cNvPicPr>
          <p:nvPr/>
        </p:nvPicPr>
        <p:blipFill rotWithShape="1">
          <a:blip r:embed="rId3">
            <a:extLst>
              <a:ext uri="{28A0092B-C50C-407E-A947-70E740481C1C}">
                <a14:useLocalDpi xmlns:a14="http://schemas.microsoft.com/office/drawing/2010/main" val="0"/>
              </a:ext>
            </a:extLst>
          </a:blip>
          <a:srcRect l="31216" t="16000" r="30761" b="5264"/>
          <a:stretch/>
        </p:blipFill>
        <p:spPr>
          <a:xfrm>
            <a:off x="3631933" y="365125"/>
            <a:ext cx="4928133" cy="6198841"/>
          </a:xfrm>
          <a:prstGeom prst="rect">
            <a:avLst/>
          </a:prstGeom>
        </p:spPr>
      </p:pic>
    </p:spTree>
    <p:extLst>
      <p:ext uri="{BB962C8B-B14F-4D97-AF65-F5344CB8AC3E}">
        <p14:creationId xmlns:p14="http://schemas.microsoft.com/office/powerpoint/2010/main" val="137135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4612" y="608736"/>
            <a:ext cx="8488308" cy="584775"/>
          </a:xfrm>
          <a:prstGeom prst="rect">
            <a:avLst/>
          </a:prstGeom>
          <a:noFill/>
        </p:spPr>
        <p:txBody>
          <a:bodyPr wrap="square" rtlCol="0">
            <a:spAutoFit/>
          </a:bodyPr>
          <a:lstStyle/>
          <a:p>
            <a:r>
              <a:rPr lang="en-US" altLang="en-US" sz="3200" dirty="0" smtClean="0"/>
              <a:t>Summary</a:t>
            </a:r>
            <a:endParaRPr lang="en-US" sz="3200" b="1" dirty="0">
              <a:latin typeface="Candara" panose="020E0502030303020204" pitchFamily="34" charset="0"/>
            </a:endParaRPr>
          </a:p>
        </p:txBody>
      </p:sp>
      <p:sp>
        <p:nvSpPr>
          <p:cNvPr id="9" name="TextBox 8"/>
          <p:cNvSpPr txBox="1"/>
          <p:nvPr/>
        </p:nvSpPr>
        <p:spPr>
          <a:xfrm>
            <a:off x="482139" y="1441985"/>
            <a:ext cx="4686627" cy="1015663"/>
          </a:xfrm>
          <a:prstGeom prst="rect">
            <a:avLst/>
          </a:prstGeom>
          <a:noFill/>
        </p:spPr>
        <p:txBody>
          <a:bodyPr wrap="square" rtlCol="0">
            <a:spAutoFit/>
          </a:bodyPr>
          <a:lstStyle/>
          <a:p>
            <a:pPr marL="800100" lvl="1" indent="-342900">
              <a:buFont typeface="Arial" panose="020B0604020202020204" pitchFamily="34" charset="0"/>
              <a:buChar char="•"/>
            </a:pPr>
            <a:r>
              <a:rPr lang="en-US" altLang="en-US" sz="2000" dirty="0" smtClean="0"/>
              <a:t>Risk vs Reward</a:t>
            </a:r>
          </a:p>
          <a:p>
            <a:pPr marL="800100" lvl="1" indent="-342900">
              <a:buFont typeface="Arial" panose="020B0604020202020204" pitchFamily="34" charset="0"/>
              <a:buChar char="•"/>
            </a:pPr>
            <a:r>
              <a:rPr lang="en-US" altLang="en-US" sz="2000" dirty="0"/>
              <a:t>Filling the Toolbox</a:t>
            </a:r>
          </a:p>
          <a:p>
            <a:pPr marL="800100" lvl="1" indent="-342900">
              <a:buFont typeface="Arial" panose="020B0604020202020204" pitchFamily="34" charset="0"/>
              <a:buChar char="•"/>
            </a:pPr>
            <a:r>
              <a:rPr lang="en-US" altLang="en-US" sz="2000" dirty="0" smtClean="0"/>
              <a:t>One Size Does Not…..</a:t>
            </a:r>
          </a:p>
        </p:txBody>
      </p:sp>
      <p:pic>
        <p:nvPicPr>
          <p:cNvPr id="3" name="Picture 2"/>
          <p:cNvPicPr>
            <a:picLocks noChangeAspect="1"/>
          </p:cNvPicPr>
          <p:nvPr/>
        </p:nvPicPr>
        <p:blipFill>
          <a:blip r:embed="rId3"/>
          <a:stretch>
            <a:fillRect/>
          </a:stretch>
        </p:blipFill>
        <p:spPr>
          <a:xfrm>
            <a:off x="5586761" y="1665712"/>
            <a:ext cx="5402766" cy="4052075"/>
          </a:xfrm>
          <a:prstGeom prst="rect">
            <a:avLst/>
          </a:prstGeom>
        </p:spPr>
      </p:pic>
      <p:sp>
        <p:nvSpPr>
          <p:cNvPr id="4" name="TextBox 3"/>
          <p:cNvSpPr txBox="1"/>
          <p:nvPr/>
        </p:nvSpPr>
        <p:spPr>
          <a:xfrm>
            <a:off x="657922" y="6077415"/>
            <a:ext cx="10103005" cy="400110"/>
          </a:xfrm>
          <a:prstGeom prst="rect">
            <a:avLst/>
          </a:prstGeom>
          <a:noFill/>
        </p:spPr>
        <p:txBody>
          <a:bodyPr wrap="square" rtlCol="0">
            <a:spAutoFit/>
          </a:bodyPr>
          <a:lstStyle/>
          <a:p>
            <a:r>
              <a:rPr lang="en-US" sz="1000" dirty="0"/>
              <a:t>https://www.google.com/imgres?imgurl=https://upload.wikimedia.org/wikipedia/commons/b/b3/Basic_DIY_Tools.jpg&amp;imgrefurl=https://ja.wikipedia.org/wiki/DIY&amp;h=300&amp;w=400&amp;tbnid=aQAUqfMVrHgjxM:&amp;docid=e0fg4LSmv96R3M&amp;ei=Bk--VsnpO8vW-QHypbKIBQ&amp;tbm=isch&amp;ved=0ahUKEwjJhPGKlvPKAhVLaz4KHfKSDFEQMwhSKCcwJw</a:t>
            </a:r>
          </a:p>
        </p:txBody>
      </p:sp>
    </p:spTree>
    <p:extLst>
      <p:ext uri="{BB962C8B-B14F-4D97-AF65-F5344CB8AC3E}">
        <p14:creationId xmlns:p14="http://schemas.microsoft.com/office/powerpoint/2010/main" val="265681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80" y="278780"/>
            <a:ext cx="5478966" cy="6266986"/>
          </a:xfrm>
        </p:spPr>
        <p:txBody>
          <a:bodyPr>
            <a:normAutofit fontScale="90000"/>
          </a:bodyPr>
          <a:lstStyle/>
          <a:p>
            <a:pPr algn="l"/>
            <a:r>
              <a:rPr lang="en-US" sz="4000" dirty="0" smtClean="0">
                <a:latin typeface="Candara" panose="020E0502030303020204" pitchFamily="34" charset="0"/>
              </a:rPr>
              <a:t>Module 3.4</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b="1" dirty="0" smtClean="0">
                <a:latin typeface="Candara" panose="020E0502030303020204" pitchFamily="34" charset="0"/>
              </a:rPr>
              <a:t>Making the Decision to Leap</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sz="2200" i="1" dirty="0" smtClean="0">
                <a:latin typeface="Candara" panose="020E0502030303020204" pitchFamily="34" charset="0"/>
              </a:rPr>
              <a:t>This </a:t>
            </a:r>
            <a:r>
              <a:rPr lang="en-US" sz="2200" i="1" dirty="0" err="1">
                <a:latin typeface="Candara" panose="020E0502030303020204" pitchFamily="34" charset="0"/>
              </a:rPr>
              <a:t>powerpoint</a:t>
            </a:r>
            <a:r>
              <a:rPr lang="en-US" sz="2200" i="1" dirty="0">
                <a:latin typeface="Candara" panose="020E0502030303020204" pitchFamily="34" charset="0"/>
              </a:rPr>
              <a:t> presentation is a companion resource to the </a:t>
            </a:r>
            <a:r>
              <a:rPr lang="en-US" sz="2200" b="1" i="1" dirty="0">
                <a:latin typeface="Candara" panose="020E0502030303020204" pitchFamily="34" charset="0"/>
              </a:rPr>
              <a:t>‘Baskets to Pallets Teaching Manual’</a:t>
            </a:r>
            <a:r>
              <a:rPr lang="en-US" sz="2200" i="1" dirty="0">
                <a:latin typeface="Candara" panose="020E0502030303020204" pitchFamily="34" charset="0"/>
              </a:rPr>
              <a:t> available at </a:t>
            </a:r>
            <a:r>
              <a:rPr lang="en-US" sz="2200" i="1" dirty="0">
                <a:latin typeface="Candara" panose="020E0502030303020204" pitchFamily="34" charset="0"/>
                <a:hlinkClick r:id="rId3" action="ppaction://hlinkfile"/>
              </a:rPr>
              <a:t>smallfarms.cornell.edu</a:t>
            </a:r>
            <a:r>
              <a:rPr lang="en-US" sz="2200" i="1" dirty="0">
                <a:latin typeface="Candara" panose="020E0502030303020204" pitchFamily="34" charset="0"/>
              </a:rPr>
              <a:t>  </a:t>
            </a:r>
            <a:br>
              <a:rPr lang="en-US" sz="2200" i="1" dirty="0">
                <a:latin typeface="Candara" panose="020E0502030303020204" pitchFamily="34" charset="0"/>
              </a:rPr>
            </a:br>
            <a:r>
              <a:rPr lang="en-US" sz="2200" i="1" dirty="0" smtClean="0">
                <a:latin typeface="Candara" panose="020E0502030303020204" pitchFamily="34" charset="0"/>
              </a:rPr>
              <a:t/>
            </a:r>
            <a:br>
              <a:rPr lang="en-US" sz="2200" i="1" dirty="0" smtClean="0">
                <a:latin typeface="Candara" panose="020E0502030303020204" pitchFamily="34" charset="0"/>
              </a:rPr>
            </a:br>
            <a:r>
              <a:rPr lang="en-US" sz="2200" i="1" dirty="0">
                <a:latin typeface="Candara" panose="020E0502030303020204" pitchFamily="34" charset="0"/>
              </a:rPr>
              <a:t/>
            </a:r>
            <a:br>
              <a:rPr lang="en-US" sz="2200" i="1" dirty="0">
                <a:latin typeface="Candara" panose="020E0502030303020204" pitchFamily="34" charset="0"/>
              </a:rPr>
            </a:br>
            <a:r>
              <a:rPr lang="en-US" sz="1800" i="1" dirty="0" smtClean="0">
                <a:latin typeface="Candara" panose="020E0502030303020204" pitchFamily="34" charset="0"/>
              </a:rPr>
              <a:t>Please see </a:t>
            </a:r>
            <a:r>
              <a:rPr lang="en-US" sz="1800" i="1" dirty="0" smtClean="0">
                <a:latin typeface="Candara" panose="020E0502030303020204" pitchFamily="34" charset="0"/>
              </a:rPr>
              <a:t>‘</a:t>
            </a:r>
            <a:r>
              <a:rPr lang="en-US" sz="1800" i="1" dirty="0" smtClean="0">
                <a:latin typeface="Candara" panose="020E0502030303020204" pitchFamily="34" charset="0"/>
              </a:rPr>
              <a:t>Module</a:t>
            </a:r>
            <a:r>
              <a:rPr lang="en-US" sz="1800" i="1" dirty="0" smtClean="0">
                <a:latin typeface="Candara" panose="020E0502030303020204" pitchFamily="34" charset="0"/>
              </a:rPr>
              <a:t> </a:t>
            </a:r>
            <a:r>
              <a:rPr lang="en-US" sz="1800" i="1" dirty="0" smtClean="0">
                <a:latin typeface="Candara" panose="020E0502030303020204" pitchFamily="34" charset="0"/>
              </a:rPr>
              <a:t>3 – Business </a:t>
            </a:r>
            <a:r>
              <a:rPr lang="en-US" sz="1800" i="1" dirty="0" smtClean="0">
                <a:latin typeface="Candara" panose="020E0502030303020204" pitchFamily="34" charset="0"/>
              </a:rPr>
              <a:t>Management’ </a:t>
            </a:r>
            <a:r>
              <a:rPr lang="en-US" sz="1800" i="1" dirty="0" smtClean="0">
                <a:latin typeface="Candara" panose="020E0502030303020204" pitchFamily="34" charset="0"/>
              </a:rPr>
              <a:t>for additional teaching resources.</a:t>
            </a:r>
            <a:endParaRPr lang="en-US" sz="1800" i="1" dirty="0">
              <a:latin typeface="Candara" panose="020E0502030303020204" pitchFamily="34" charset="0"/>
            </a:endParaRPr>
          </a:p>
        </p:txBody>
      </p:sp>
      <p:pic>
        <p:nvPicPr>
          <p:cNvPr id="5" name="Picture 4"/>
          <p:cNvPicPr>
            <a:picLocks noChangeAspect="1"/>
          </p:cNvPicPr>
          <p:nvPr/>
        </p:nvPicPr>
        <p:blipFill rotWithShape="1">
          <a:blip r:embed="rId4"/>
          <a:srcRect l="32219" t="5840" r="17527" b="29914"/>
          <a:stretch/>
        </p:blipFill>
        <p:spPr>
          <a:xfrm>
            <a:off x="6520070" y="1182756"/>
            <a:ext cx="3597965" cy="3061252"/>
          </a:xfrm>
          <a:prstGeom prst="rect">
            <a:avLst/>
          </a:prstGeom>
        </p:spPr>
      </p:pic>
      <p:sp>
        <p:nvSpPr>
          <p:cNvPr id="6" name="TextBox 5"/>
          <p:cNvSpPr txBox="1"/>
          <p:nvPr/>
        </p:nvSpPr>
        <p:spPr>
          <a:xfrm>
            <a:off x="6400800" y="4770783"/>
            <a:ext cx="4870174" cy="261610"/>
          </a:xfrm>
          <a:prstGeom prst="rect">
            <a:avLst/>
          </a:prstGeom>
          <a:noFill/>
        </p:spPr>
        <p:txBody>
          <a:bodyPr wrap="square" rtlCol="0">
            <a:spAutoFit/>
          </a:bodyPr>
          <a:lstStyle/>
          <a:p>
            <a:r>
              <a:rPr lang="en-US" sz="1100" dirty="0"/>
              <a:t>https://www.flickr.com/photos/rikkis_refuge/3557572093/in/photostream/</a:t>
            </a:r>
          </a:p>
        </p:txBody>
      </p:sp>
    </p:spTree>
    <p:extLst>
      <p:ext uri="{BB962C8B-B14F-4D97-AF65-F5344CB8AC3E}">
        <p14:creationId xmlns:p14="http://schemas.microsoft.com/office/powerpoint/2010/main" val="163814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339" t="6636" r="16966"/>
          <a:stretch/>
        </p:blipFill>
        <p:spPr>
          <a:xfrm>
            <a:off x="1501541" y="2263977"/>
            <a:ext cx="2637322" cy="3089624"/>
          </a:xfrm>
          <a:prstGeom prst="rect">
            <a:avLst/>
          </a:prstGeom>
        </p:spPr>
      </p:pic>
      <p:sp>
        <p:nvSpPr>
          <p:cNvPr id="3" name="Title 2"/>
          <p:cNvSpPr>
            <a:spLocks noGrp="1"/>
          </p:cNvSpPr>
          <p:nvPr>
            <p:ph type="title"/>
          </p:nvPr>
        </p:nvSpPr>
        <p:spPr>
          <a:xfrm>
            <a:off x="838200" y="365125"/>
            <a:ext cx="10515600" cy="1020913"/>
          </a:xfrm>
        </p:spPr>
        <p:txBody>
          <a:bodyPr/>
          <a:lstStyle/>
          <a:p>
            <a:r>
              <a:rPr lang="en-US" dirty="0" smtClean="0"/>
              <a:t>Making Decisions</a:t>
            </a:r>
            <a:endParaRPr lang="en-US" dirty="0"/>
          </a:p>
        </p:txBody>
      </p:sp>
      <p:sp>
        <p:nvSpPr>
          <p:cNvPr id="4" name="Content Placeholder 3"/>
          <p:cNvSpPr>
            <a:spLocks noGrp="1"/>
          </p:cNvSpPr>
          <p:nvPr>
            <p:ph idx="1"/>
          </p:nvPr>
        </p:nvSpPr>
        <p:spPr>
          <a:xfrm>
            <a:off x="5496025" y="1386038"/>
            <a:ext cx="5857775" cy="4351338"/>
          </a:xfrm>
        </p:spPr>
        <p:txBody>
          <a:bodyPr/>
          <a:lstStyle/>
          <a:p>
            <a:r>
              <a:rPr lang="en-US" dirty="0" smtClean="0"/>
              <a:t>How many decisions does the average adult make each day?</a:t>
            </a:r>
          </a:p>
          <a:p>
            <a:r>
              <a:rPr lang="en-US" dirty="0" smtClean="0"/>
              <a:t>35,000!</a:t>
            </a:r>
          </a:p>
          <a:p>
            <a:pPr marL="457200" lvl="1" indent="0">
              <a:buNone/>
            </a:pPr>
            <a:r>
              <a:rPr lang="en-US" sz="1200" dirty="0"/>
              <a:t>http://go.roberts.edu/leadingedge/the-great-choices-of-strategic-leaders</a:t>
            </a:r>
            <a:endParaRPr lang="en-US" sz="1200" dirty="0" smtClean="0"/>
          </a:p>
          <a:p>
            <a:r>
              <a:rPr lang="en-US" dirty="0" smtClean="0"/>
              <a:t>Some easy</a:t>
            </a:r>
          </a:p>
          <a:p>
            <a:r>
              <a:rPr lang="en-US" dirty="0" smtClean="0"/>
              <a:t>Some harder</a:t>
            </a:r>
            <a:endParaRPr lang="en-US" dirty="0"/>
          </a:p>
          <a:p>
            <a:pPr lvl="1"/>
            <a:endParaRPr lang="en-US" dirty="0"/>
          </a:p>
        </p:txBody>
      </p:sp>
      <p:sp>
        <p:nvSpPr>
          <p:cNvPr id="6" name="TextBox 5"/>
          <p:cNvSpPr txBox="1"/>
          <p:nvPr/>
        </p:nvSpPr>
        <p:spPr>
          <a:xfrm>
            <a:off x="462014" y="5861785"/>
            <a:ext cx="3840480" cy="261610"/>
          </a:xfrm>
          <a:prstGeom prst="rect">
            <a:avLst/>
          </a:prstGeom>
          <a:noFill/>
        </p:spPr>
        <p:txBody>
          <a:bodyPr wrap="square" rtlCol="0">
            <a:spAutoFit/>
          </a:bodyPr>
          <a:lstStyle/>
          <a:p>
            <a:r>
              <a:rPr lang="en-US" sz="1100" dirty="0"/>
              <a:t>https://www.flickr.com/photos/31034054@N04/3946702460</a:t>
            </a:r>
          </a:p>
        </p:txBody>
      </p:sp>
    </p:spTree>
    <p:extLst>
      <p:ext uri="{BB962C8B-B14F-4D97-AF65-F5344CB8AC3E}">
        <p14:creationId xmlns:p14="http://schemas.microsoft.com/office/powerpoint/2010/main" val="39607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9750" y="976312"/>
            <a:ext cx="8572500" cy="4905375"/>
          </a:xfrm>
          <a:prstGeom prst="rect">
            <a:avLst/>
          </a:prstGeom>
        </p:spPr>
      </p:pic>
      <p:sp>
        <p:nvSpPr>
          <p:cNvPr id="3" name="TextBox 2"/>
          <p:cNvSpPr txBox="1"/>
          <p:nvPr/>
        </p:nvSpPr>
        <p:spPr>
          <a:xfrm>
            <a:off x="2435192" y="6285297"/>
            <a:ext cx="2040555" cy="261610"/>
          </a:xfrm>
          <a:prstGeom prst="rect">
            <a:avLst/>
          </a:prstGeom>
          <a:noFill/>
        </p:spPr>
        <p:txBody>
          <a:bodyPr wrap="square" rtlCol="0">
            <a:spAutoFit/>
          </a:bodyPr>
          <a:lstStyle/>
          <a:p>
            <a:r>
              <a:rPr lang="en-US" sz="1100" dirty="0"/>
              <a:t>http://www.picserver.org/r/</a:t>
            </a:r>
          </a:p>
        </p:txBody>
      </p:sp>
    </p:spTree>
    <p:extLst>
      <p:ext uri="{BB962C8B-B14F-4D97-AF65-F5344CB8AC3E}">
        <p14:creationId xmlns:p14="http://schemas.microsoft.com/office/powerpoint/2010/main" val="379577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9387" y="1432387"/>
            <a:ext cx="3993226" cy="3993226"/>
          </a:xfrm>
          <a:prstGeom prst="rect">
            <a:avLst/>
          </a:prstGeom>
        </p:spPr>
      </p:pic>
    </p:spTree>
    <p:extLst>
      <p:ext uri="{BB962C8B-B14F-4D97-AF65-F5344CB8AC3E}">
        <p14:creationId xmlns:p14="http://schemas.microsoft.com/office/powerpoint/2010/main" val="4053877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Size Does Not Fit…..</a:t>
            </a:r>
            <a:endParaRPr lang="en-US" dirty="0"/>
          </a:p>
        </p:txBody>
      </p:sp>
      <p:sp>
        <p:nvSpPr>
          <p:cNvPr id="3" name="Content Placeholder 2"/>
          <p:cNvSpPr>
            <a:spLocks noGrp="1"/>
          </p:cNvSpPr>
          <p:nvPr>
            <p:ph idx="1"/>
          </p:nvPr>
        </p:nvSpPr>
        <p:spPr>
          <a:xfrm>
            <a:off x="838200" y="1825625"/>
            <a:ext cx="5803232" cy="2775251"/>
          </a:xfrm>
        </p:spPr>
        <p:txBody>
          <a:bodyPr/>
          <a:lstStyle/>
          <a:p>
            <a:r>
              <a:rPr lang="en-US" dirty="0" smtClean="0"/>
              <a:t>We each have a “style”</a:t>
            </a:r>
          </a:p>
          <a:p>
            <a:pPr lvl="1"/>
            <a:r>
              <a:rPr lang="en-US" dirty="0" smtClean="0"/>
              <a:t>Sequential</a:t>
            </a:r>
          </a:p>
          <a:p>
            <a:pPr lvl="1"/>
            <a:r>
              <a:rPr lang="en-US" dirty="0" smtClean="0"/>
              <a:t>Logical</a:t>
            </a:r>
          </a:p>
          <a:p>
            <a:pPr lvl="1"/>
            <a:r>
              <a:rPr lang="en-US" dirty="0" smtClean="0"/>
              <a:t>Global</a:t>
            </a:r>
          </a:p>
          <a:p>
            <a:pPr lvl="1"/>
            <a:r>
              <a:rPr lang="en-US" dirty="0"/>
              <a:t>Personable</a:t>
            </a:r>
          </a:p>
        </p:txBody>
      </p:sp>
    </p:spTree>
    <p:extLst>
      <p:ext uri="{BB962C8B-B14F-4D97-AF65-F5344CB8AC3E}">
        <p14:creationId xmlns:p14="http://schemas.microsoft.com/office/powerpoint/2010/main" val="233370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ippleaffect.com.au/wp/wp-content/uploads/2011/05/deci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265" y="1877890"/>
            <a:ext cx="5867400" cy="31151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The Process</a:t>
            </a:r>
            <a:endParaRPr lang="en-US" dirty="0"/>
          </a:p>
        </p:txBody>
      </p:sp>
    </p:spTree>
    <p:extLst>
      <p:ext uri="{BB962C8B-B14F-4D97-AF65-F5344CB8AC3E}">
        <p14:creationId xmlns:p14="http://schemas.microsoft.com/office/powerpoint/2010/main" val="188597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957" t="8662" r="10292" b="23957"/>
          <a:stretch/>
        </p:blipFill>
        <p:spPr>
          <a:xfrm>
            <a:off x="3165107" y="222445"/>
            <a:ext cx="5861786" cy="6408097"/>
          </a:xfrm>
          <a:prstGeom prst="rect">
            <a:avLst/>
          </a:prstGeom>
        </p:spPr>
      </p:pic>
    </p:spTree>
    <p:extLst>
      <p:ext uri="{BB962C8B-B14F-4D97-AF65-F5344CB8AC3E}">
        <p14:creationId xmlns:p14="http://schemas.microsoft.com/office/powerpoint/2010/main" val="964476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s vs Cons Method of Decision Making.docx - Word"/>
          <p:cNvPicPr>
            <a:picLocks noChangeAspect="1"/>
          </p:cNvPicPr>
          <p:nvPr/>
        </p:nvPicPr>
        <p:blipFill rotWithShape="1">
          <a:blip r:embed="rId3">
            <a:extLst>
              <a:ext uri="{28A0092B-C50C-407E-A947-70E740481C1C}">
                <a14:useLocalDpi xmlns:a14="http://schemas.microsoft.com/office/drawing/2010/main" val="0"/>
              </a:ext>
            </a:extLst>
          </a:blip>
          <a:srcRect l="33710" t="16667" r="32696" b="18939"/>
          <a:stretch/>
        </p:blipFill>
        <p:spPr>
          <a:xfrm>
            <a:off x="3596485" y="336003"/>
            <a:ext cx="5496146" cy="6399622"/>
          </a:xfrm>
          <a:prstGeom prst="rect">
            <a:avLst/>
          </a:prstGeom>
        </p:spPr>
      </p:pic>
    </p:spTree>
    <p:extLst>
      <p:ext uri="{BB962C8B-B14F-4D97-AF65-F5344CB8AC3E}">
        <p14:creationId xmlns:p14="http://schemas.microsoft.com/office/powerpoint/2010/main" val="2427677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593</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Candara</vt:lpstr>
      <vt:lpstr>Segoe Print</vt:lpstr>
      <vt:lpstr>Office Theme</vt:lpstr>
      <vt:lpstr>PowerPoint Presentation</vt:lpstr>
      <vt:lpstr>Module 3.4  Making the Decision to Leap  This powerpoint presentation is a companion resource to the ‘Baskets to Pallets Teaching Manual’ available at smallfarms.cornell.edu     Please see ‘Module 3 – Business Management’ for additional teaching resources.</vt:lpstr>
      <vt:lpstr>Making Decisions</vt:lpstr>
      <vt:lpstr>PowerPoint Presentation</vt:lpstr>
      <vt:lpstr>PowerPoint Presentation</vt:lpstr>
      <vt:lpstr>One Size Does Not Fit…..</vt:lpstr>
      <vt:lpstr>The Process</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Sparking a Wholesale Revolution:  Preparing Small and Mid-size Farmers to Enter Larger Markets</dc:title>
  <dc:creator>Violet W. Stone</dc:creator>
  <cp:lastModifiedBy>Violet W. Stone</cp:lastModifiedBy>
  <cp:revision>54</cp:revision>
  <dcterms:created xsi:type="dcterms:W3CDTF">2015-09-14T18:57:08Z</dcterms:created>
  <dcterms:modified xsi:type="dcterms:W3CDTF">2016-04-15T17:18:15Z</dcterms:modified>
</cp:coreProperties>
</file>